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4" r:id="rId28"/>
    <p:sldId id="285" r:id="rId29"/>
    <p:sldId id="28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47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6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1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43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6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574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1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6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8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840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77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79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200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07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79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934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.jpg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2.jpeg" /><Relationship Id="rId4" Type="http://schemas.openxmlformats.org/officeDocument/2006/relationships/image" Target="../media/image11.jpeg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3515" y="130629"/>
            <a:ext cx="8825658" cy="2190205"/>
          </a:xfrm>
        </p:spPr>
        <p:txBody>
          <a:bodyPr/>
          <a:lstStyle/>
          <a:p>
            <a:pPr algn="ctr" rtl="1"/>
            <a:r>
              <a:rPr lang="ar-SA" b="1" dirty="0"/>
              <a:t>توقعات السلوك والانضباط في </a:t>
            </a:r>
            <a:br>
              <a:rPr lang="ar-EG" b="1" dirty="0"/>
            </a:br>
            <a:r>
              <a:rPr lang="ar-SA" b="1" dirty="0"/>
              <a:t>مرحلة ابتدائي</a:t>
            </a:r>
            <a:r>
              <a:rPr lang="ar-EG" b="1" dirty="0"/>
              <a:t> كبير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3515" y="2691687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ar-SA" sz="4400" dirty="0"/>
              <a:t>لنبنِ معًا البيئة التي نستحقها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4616" b="13238"/>
          <a:stretch/>
        </p:blipFill>
        <p:spPr>
          <a:xfrm>
            <a:off x="182881" y="3566159"/>
            <a:ext cx="2698112" cy="3148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0" b="5357"/>
          <a:stretch/>
        </p:blipFill>
        <p:spPr>
          <a:xfrm>
            <a:off x="8455030" y="3062604"/>
            <a:ext cx="3575862" cy="35863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r="1382"/>
          <a:stretch/>
        </p:blipFill>
        <p:spPr>
          <a:xfrm>
            <a:off x="3466920" y="4435620"/>
            <a:ext cx="4402183" cy="218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34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282901"/>
            <a:ext cx="9404723" cy="866631"/>
          </a:xfrm>
        </p:spPr>
        <p:txBody>
          <a:bodyPr/>
          <a:lstStyle/>
          <a:p>
            <a:pPr algn="r" rtl="1"/>
            <a:r>
              <a:rPr lang="ar-SA" dirty="0"/>
              <a:t>أهلاً بكم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31074" y="1149531"/>
            <a:ext cx="7027817" cy="5538651"/>
          </a:xfrm>
        </p:spPr>
        <p:txBody>
          <a:bodyPr>
            <a:normAutofit fontScale="85000" lnSpcReduction="20000"/>
          </a:bodyPr>
          <a:lstStyle/>
          <a:p>
            <a:pPr algn="r" rtl="1">
              <a:lnSpc>
                <a:spcPct val="170000"/>
              </a:lnSpc>
            </a:pPr>
            <a:r>
              <a:rPr lang="ar-SA" sz="3300" dirty="0"/>
              <a:t>اليوم سنتحدث عن موضوع مهم جدًا: </a:t>
            </a:r>
            <a:r>
              <a:rPr lang="ar-SA" sz="3300" dirty="0">
                <a:solidFill>
                  <a:srgbClr val="92D050"/>
                </a:solidFill>
              </a:rPr>
              <a:t>كيف نخلق معًا البيئة المدرسية التي تمنح كل واحد منا الفرصة لكي يتعلم، وينمو، وينجح.</a:t>
            </a:r>
            <a:endParaRPr lang="en-US" sz="3300" dirty="0">
              <a:solidFill>
                <a:srgbClr val="92D050"/>
              </a:solidFill>
            </a:endParaRPr>
          </a:p>
          <a:p>
            <a:pPr algn="r" rtl="1">
              <a:lnSpc>
                <a:spcPct val="170000"/>
              </a:lnSpc>
            </a:pPr>
            <a:r>
              <a:rPr lang="ar-SA" sz="3300" dirty="0">
                <a:solidFill>
                  <a:srgbClr val="FFFF00"/>
                </a:solidFill>
              </a:rPr>
              <a:t>سنتحدث عن توقعاتنا، ولماذا هي مهمة، وماذا يحدث عندما لا يتم الالتزام بها.</a:t>
            </a:r>
            <a:endParaRPr lang="en-US" sz="3300" dirty="0">
              <a:solidFill>
                <a:srgbClr val="FFFF00"/>
              </a:solidFill>
            </a:endParaRPr>
          </a:p>
          <a:p>
            <a:pPr algn="r" rtl="1">
              <a:lnSpc>
                <a:spcPct val="170000"/>
              </a:lnSpc>
            </a:pPr>
            <a:r>
              <a:rPr lang="ar-SA" sz="3300" dirty="0"/>
              <a:t>فهم الأمرين معًا مهم جدًا، لأن العدالة تعني أن نعرف ليس فقط ما هو متوقع منا، ولكن أيضًا ماذا يحدث عندما لا نلتزم بهذه التوقعات.</a:t>
            </a:r>
            <a:endParaRPr lang="en-US" sz="3300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091407" y="1781772"/>
            <a:ext cx="4396341" cy="4200245"/>
          </a:xfrm>
        </p:spPr>
        <p:txBody>
          <a:bodyPr>
            <a:normAutofit fontScale="850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4000" b="1" dirty="0"/>
              <a:t>هدفنا هذا العام:</a:t>
            </a:r>
            <a:endParaRPr lang="en-US" sz="4000" b="1" dirty="0"/>
          </a:p>
          <a:p>
            <a:pPr algn="r" rtl="1">
              <a:lnSpc>
                <a:spcPct val="150000"/>
              </a:lnSpc>
            </a:pPr>
            <a:r>
              <a:rPr lang="ar-SA" sz="4000" b="1" dirty="0"/>
              <a:t>نتعلم</a:t>
            </a:r>
            <a:endParaRPr lang="ar-EG" sz="4000" dirty="0"/>
          </a:p>
          <a:p>
            <a:pPr algn="r" rtl="1">
              <a:lnSpc>
                <a:spcPct val="150000"/>
              </a:lnSpc>
            </a:pPr>
            <a:r>
              <a:rPr lang="ar-SA" sz="4000" b="1" dirty="0"/>
              <a:t>ننمو</a:t>
            </a:r>
            <a:endParaRPr lang="ar-EG" sz="4000" dirty="0"/>
          </a:p>
          <a:p>
            <a:pPr algn="r" rtl="1">
              <a:lnSpc>
                <a:spcPct val="150000"/>
              </a:lnSpc>
            </a:pPr>
            <a:r>
              <a:rPr lang="ar-SA" sz="4000" b="1" dirty="0"/>
              <a:t>نحترم</a:t>
            </a:r>
            <a:endParaRPr lang="ar-EG" sz="4000" dirty="0"/>
          </a:p>
          <a:p>
            <a:pPr algn="r" rtl="1">
              <a:lnSpc>
                <a:spcPct val="150000"/>
              </a:lnSpc>
            </a:pPr>
            <a:r>
              <a:rPr lang="ar-SA" sz="4000" b="1" dirty="0"/>
              <a:t>ننجح</a:t>
            </a:r>
            <a:endParaRPr lang="en-US" sz="4000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66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30649"/>
            <a:ext cx="9404723" cy="840505"/>
          </a:xfrm>
        </p:spPr>
        <p:txBody>
          <a:bodyPr/>
          <a:lstStyle/>
          <a:p>
            <a:pPr algn="r"/>
            <a:r>
              <a:rPr lang="ar-SA" dirty="0"/>
              <a:t>لماذا نحتاج إلى التوقعات؟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070" y="1071155"/>
            <a:ext cx="6413862" cy="5786846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60000"/>
              </a:lnSpc>
            </a:pPr>
            <a:r>
              <a:rPr lang="ar-SA" sz="2200" dirty="0"/>
              <a:t>قد يسأل بعض الطلاب: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dirty="0">
                <a:solidFill>
                  <a:srgbClr val="FFFF00"/>
                </a:solidFill>
              </a:rPr>
              <a:t>لماذا نحتاج إلى كل هذه التوقعات؟</a:t>
            </a:r>
            <a:endParaRPr lang="en-US" sz="2200" dirty="0">
              <a:solidFill>
                <a:srgbClr val="FFFF0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200" dirty="0"/>
              <a:t>الإجابة بسيطة.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b="1" dirty="0">
                <a:solidFill>
                  <a:srgbClr val="92D050"/>
                </a:solidFill>
              </a:rPr>
              <a:t>لأننا لسنا وحدنا.</a:t>
            </a:r>
            <a:endParaRPr lang="en-US" sz="2200" b="1" dirty="0">
              <a:solidFill>
                <a:srgbClr val="92D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200" b="1" dirty="0">
                <a:solidFill>
                  <a:srgbClr val="92D050"/>
                </a:solidFill>
              </a:rPr>
              <a:t>كل يوم، تؤثر تصرفاتنا في الآخرين.</a:t>
            </a:r>
            <a:endParaRPr lang="en-US" sz="2200" b="1" dirty="0">
              <a:solidFill>
                <a:srgbClr val="92D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200" b="1" dirty="0">
                <a:solidFill>
                  <a:srgbClr val="92D050"/>
                </a:solidFill>
              </a:rPr>
              <a:t>التوقعات موجودة لكي تحمي حق الجميع في التعلم، وحق الجميع في الشعور بالأمان، وحق الجميع في أن تتم معاملتهم باحترام.</a:t>
            </a:r>
            <a:endParaRPr lang="en-US" sz="2200" b="1" dirty="0">
              <a:solidFill>
                <a:srgbClr val="92D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200" dirty="0"/>
              <a:t>هي ليست موجودة لكي تجعل حياتكم أكثر صعوبة.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b="1" dirty="0">
                <a:solidFill>
                  <a:srgbClr val="92D050"/>
                </a:solidFill>
              </a:rPr>
              <a:t>هي موجودة لكي تجعل مجتمعنا المدرسي أقوى.</a:t>
            </a:r>
            <a:endParaRPr lang="en-US" sz="22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8710" y="1254035"/>
            <a:ext cx="4396341" cy="5002303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التوقعات ليست للسيطرة</a:t>
            </a:r>
            <a:r>
              <a:rPr lang="ar-EG" sz="2800" b="1" dirty="0"/>
              <a:t> أو التحكم</a:t>
            </a:r>
            <a:r>
              <a:rPr lang="ar-SA" sz="2800" b="1" dirty="0"/>
              <a:t>.</a:t>
            </a:r>
            <a:r>
              <a:rPr lang="ar-EG" sz="2800" b="1" dirty="0"/>
              <a:t>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هي لحماية:</a:t>
            </a:r>
            <a:endParaRPr lang="en-US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الأشخاص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التعلم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الوقت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الأمان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الكرامة</a:t>
            </a:r>
            <a:endParaRPr lang="en-US" sz="2800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1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65336"/>
            <a:ext cx="9404723" cy="762128"/>
          </a:xfrm>
        </p:spPr>
        <p:txBody>
          <a:bodyPr/>
          <a:lstStyle/>
          <a:p>
            <a:pPr algn="r"/>
            <a:r>
              <a:rPr lang="ar-SA" b="1" dirty="0"/>
              <a:t>لكل طالب حقوق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2" y="1071153"/>
            <a:ext cx="5173080" cy="5499463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/>
              <a:t>لكم حقوق مهمة في هذه المدرسة.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لكم الحق في أن تتعلموا.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لكم الحق في أن تسألوا.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لكم الحق في أن تشاركوا أفكاركم.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لكم الحق في أن تخطئوا وأن تتعلموا من أخطائكم.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ولكم الحق في أن تشعروا بالأمان والاحترام.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لكن الحقوق دائمًا تأتي معها مسؤوليات.</a:t>
            </a:r>
            <a:endParaRPr lang="en-US" sz="24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97190" y="1559703"/>
            <a:ext cx="4721188" cy="501091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b="1" dirty="0">
                <a:solidFill>
                  <a:srgbClr val="92D050"/>
                </a:solidFill>
              </a:rPr>
              <a:t>لكل طالب الحق في:</a:t>
            </a:r>
            <a:endParaRPr lang="en-US" sz="32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3200" b="1" dirty="0">
                <a:solidFill>
                  <a:srgbClr val="92D050"/>
                </a:solidFill>
              </a:rPr>
              <a:t>✓ التعلم</a:t>
            </a:r>
            <a:br>
              <a:rPr lang="en-US" sz="3200" b="1" dirty="0">
                <a:solidFill>
                  <a:srgbClr val="92D050"/>
                </a:solidFill>
              </a:rPr>
            </a:br>
            <a:r>
              <a:rPr lang="ar-SA" sz="3200" b="1" dirty="0">
                <a:solidFill>
                  <a:srgbClr val="92D050"/>
                </a:solidFill>
              </a:rPr>
              <a:t>✓ طرح الأسئلة</a:t>
            </a:r>
            <a:br>
              <a:rPr lang="en-US" sz="3200" b="1" dirty="0">
                <a:solidFill>
                  <a:srgbClr val="92D050"/>
                </a:solidFill>
              </a:rPr>
            </a:br>
            <a:r>
              <a:rPr lang="ar-SA" sz="3200" b="1" dirty="0">
                <a:solidFill>
                  <a:srgbClr val="92D050"/>
                </a:solidFill>
              </a:rPr>
              <a:t>✓ ارتكاب الأخطاء والتعلم منها</a:t>
            </a:r>
            <a:br>
              <a:rPr lang="en-US" sz="3200" b="1" dirty="0">
                <a:solidFill>
                  <a:srgbClr val="92D050"/>
                </a:solidFill>
              </a:rPr>
            </a:br>
            <a:r>
              <a:rPr lang="ar-SA" sz="3200" b="1" dirty="0">
                <a:solidFill>
                  <a:srgbClr val="92D050"/>
                </a:solidFill>
              </a:rPr>
              <a:t>✓ التعبير عن الأفكار</a:t>
            </a:r>
            <a:br>
              <a:rPr lang="en-US" sz="3200" b="1" dirty="0">
                <a:solidFill>
                  <a:srgbClr val="92D050"/>
                </a:solidFill>
              </a:rPr>
            </a:br>
            <a:r>
              <a:rPr lang="ar-SA" sz="3200" b="1" dirty="0">
                <a:solidFill>
                  <a:srgbClr val="92D050"/>
                </a:solidFill>
              </a:rPr>
              <a:t>✓ الشعور بالأمان والاحترام</a:t>
            </a:r>
            <a:endParaRPr lang="en-US" sz="3200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231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6631"/>
          </a:xfrm>
        </p:spPr>
        <p:txBody>
          <a:bodyPr/>
          <a:lstStyle/>
          <a:p>
            <a:pPr algn="r" rtl="1"/>
            <a:r>
              <a:rPr lang="ar-SA" b="1" dirty="0"/>
              <a:t>الحقوق تأتي معها مسؤوليات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006" y="1698171"/>
            <a:ext cx="7628708" cy="5055326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92D050"/>
                </a:solidFill>
              </a:rPr>
              <a:t>قد يكون لديك الحق في أن تتحدث وتشارك أفكارك.</a:t>
            </a:r>
            <a:endParaRPr lang="en-US" sz="2400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FFFF00"/>
                </a:solidFill>
              </a:rPr>
              <a:t>لكن ليس لديك الحق في أن تتحدث أثناء تعلم الآخرين.</a:t>
            </a:r>
            <a:endParaRPr lang="en-US" sz="2400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92D050"/>
                </a:solidFill>
              </a:rPr>
              <a:t>قد يكون لديك الحق في أن تختلف.</a:t>
            </a:r>
            <a:endParaRPr lang="en-US" sz="2400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FFFF00"/>
                </a:solidFill>
              </a:rPr>
              <a:t>لكن ليس لديك الحق في أن </a:t>
            </a:r>
            <a:r>
              <a:rPr lang="ar-EG" sz="2400" dirty="0">
                <a:solidFill>
                  <a:srgbClr val="FFFF00"/>
                </a:solidFill>
              </a:rPr>
              <a:t>تتصرف بعدم حكمة وأدب فى اختيار الكلمات وفى طريقة طرح الأمر</a:t>
            </a:r>
            <a:r>
              <a:rPr lang="ar-SA" sz="2400" dirty="0">
                <a:solidFill>
                  <a:srgbClr val="FFFF00"/>
                </a:solidFill>
              </a:rPr>
              <a:t>.</a:t>
            </a:r>
            <a:endParaRPr lang="en-US" sz="2400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92D050"/>
                </a:solidFill>
              </a:rPr>
              <a:t>قد يكون لديك الحق في أن تستمتع.</a:t>
            </a:r>
            <a:endParaRPr lang="en-US" sz="2400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>
                <a:solidFill>
                  <a:srgbClr val="FFFF00"/>
                </a:solidFill>
              </a:rPr>
              <a:t>لكن ليس لديك الحق في أن تمنع الآخرين من التعلم.</a:t>
            </a:r>
            <a:endParaRPr lang="en-US" sz="2400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المسؤولية تعني أن نفهم أن اختياراتنا تؤثر في الآخرين.</a:t>
            </a:r>
            <a:endParaRPr lang="en-US" sz="28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07531" y="2056093"/>
            <a:ext cx="3885166" cy="4200245"/>
          </a:xfrm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r>
              <a:rPr lang="ar-SA" sz="4400" b="1" dirty="0">
                <a:solidFill>
                  <a:srgbClr val="92D050"/>
                </a:solidFill>
              </a:rPr>
              <a:t>حريتي </a:t>
            </a:r>
            <a:endParaRPr lang="ar-EG" sz="4400" b="1" dirty="0">
              <a:solidFill>
                <a:srgbClr val="92D050"/>
              </a:solidFill>
            </a:endParaRPr>
          </a:p>
          <a:p>
            <a:pPr marL="0" indent="0" algn="ctr" rtl="1">
              <a:buNone/>
            </a:pPr>
            <a:r>
              <a:rPr lang="ar-SA" sz="4400" b="1" dirty="0">
                <a:solidFill>
                  <a:srgbClr val="92D050"/>
                </a:solidFill>
              </a:rPr>
              <a:t>لا تعني </a:t>
            </a:r>
            <a:endParaRPr lang="ar-EG" sz="4400" b="1" dirty="0">
              <a:solidFill>
                <a:srgbClr val="92D050"/>
              </a:solidFill>
            </a:endParaRPr>
          </a:p>
          <a:p>
            <a:pPr marL="0" indent="0" algn="ctr" rtl="1">
              <a:buNone/>
            </a:pPr>
            <a:r>
              <a:rPr lang="ar-SA" sz="4400" b="1" dirty="0">
                <a:solidFill>
                  <a:srgbClr val="92D050"/>
                </a:solidFill>
              </a:rPr>
              <a:t>أن أسلب الآخرين حقوقهم.</a:t>
            </a:r>
            <a:endParaRPr lang="en-US" sz="4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596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09876"/>
          </a:xfrm>
        </p:spPr>
        <p:txBody>
          <a:bodyPr/>
          <a:lstStyle/>
          <a:p>
            <a:pPr algn="r" rtl="1"/>
            <a:r>
              <a:rPr lang="ar-SA" dirty="0"/>
              <a:t>مبادئنا الثلاثة الأساسية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5944" y="1254034"/>
            <a:ext cx="6230982" cy="5447211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lnSpc>
                <a:spcPct val="160000"/>
              </a:lnSpc>
              <a:buNone/>
            </a:pPr>
            <a:r>
              <a:rPr lang="ar-SA" sz="2800" dirty="0"/>
              <a:t>كل توقع تقريبًا لدينا يرتبط بثلاثة أشياء مهمة.</a:t>
            </a:r>
            <a:endParaRPr lang="en-US" sz="2800" dirty="0"/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أولاً: الأشخاص.</a:t>
            </a:r>
            <a:endParaRPr lang="en-US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60000"/>
              </a:lnSpc>
              <a:buNone/>
            </a:pPr>
            <a:r>
              <a:rPr lang="ar-SA" sz="2800" dirty="0"/>
              <a:t>نحن نحمي مشاعر الآخرين، وكرامتهم، وسلامتهم.</a:t>
            </a:r>
            <a:endParaRPr lang="en-US" sz="2800" dirty="0"/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ثانيًا: التعلم.</a:t>
            </a:r>
            <a:endParaRPr lang="en-US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60000"/>
              </a:lnSpc>
              <a:buNone/>
            </a:pPr>
            <a:r>
              <a:rPr lang="ar-SA" sz="2800" dirty="0"/>
              <a:t>نحن نحرص أن يحصل كل طالب على الفرصة للتركيز والتطور.</a:t>
            </a:r>
            <a:endParaRPr lang="en-US" sz="2800" dirty="0"/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ثالثًا: الوقت.</a:t>
            </a:r>
            <a:endParaRPr lang="en-US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60000"/>
              </a:lnSpc>
              <a:buNone/>
            </a:pPr>
            <a:r>
              <a:rPr lang="ar-SA" sz="2800" dirty="0"/>
              <a:t>نحن نفهم أن الوقت الذي يضيع من التعلم لا يمكن استعادته.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4571" y="1254034"/>
            <a:ext cx="4140926" cy="5603966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نحن نحمي:</a:t>
            </a:r>
            <a:endParaRPr lang="en-US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الأشخاص</a:t>
            </a:r>
            <a:endParaRPr lang="en-US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800" dirty="0"/>
              <a:t>كيف نتعامل مع الآخرين.</a:t>
            </a:r>
            <a:endParaRPr lang="en-US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التعلم</a:t>
            </a:r>
            <a:endParaRPr lang="en-US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800" dirty="0"/>
              <a:t>كيف نحترم فرصة الجميع في التعلم.</a:t>
            </a:r>
            <a:endParaRPr lang="en-US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92D050"/>
                </a:solidFill>
              </a:rPr>
              <a:t>الوقت</a:t>
            </a:r>
            <a:endParaRPr lang="ar-EG" sz="28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800" dirty="0"/>
              <a:t>كيف نستخدم وقت الحصة.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51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35152"/>
            <a:ext cx="9404723" cy="814379"/>
          </a:xfrm>
        </p:spPr>
        <p:txBody>
          <a:bodyPr/>
          <a:lstStyle/>
          <a:p>
            <a:pPr algn="r" rtl="1"/>
            <a:r>
              <a:rPr lang="ar-SA" dirty="0"/>
              <a:t>ما معنى الاحترام؟ وما الذي لا يعنيه؟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7" y="1240973"/>
            <a:ext cx="6165668" cy="5486398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60000"/>
              </a:lnSpc>
            </a:pPr>
            <a:r>
              <a:rPr lang="ar-SA" sz="2800" dirty="0">
                <a:solidFill>
                  <a:srgbClr val="FFFF00"/>
                </a:solidFill>
              </a:rPr>
              <a:t>الاحترام لا يعني أنك لا تستطيع أن يكون لديك رأي.</a:t>
            </a:r>
            <a:endParaRPr lang="en-US" sz="2800" dirty="0">
              <a:solidFill>
                <a:srgbClr val="FFFF0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dirty="0">
                <a:solidFill>
                  <a:srgbClr val="FFFF00"/>
                </a:solidFill>
              </a:rPr>
              <a:t>الاحترام لا يعني أنك لا تستطيع أن تسأل.</a:t>
            </a:r>
            <a:endParaRPr lang="en-US" sz="2800" dirty="0">
              <a:solidFill>
                <a:srgbClr val="FFFF0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dirty="0">
                <a:solidFill>
                  <a:srgbClr val="FFFF00"/>
                </a:solidFill>
              </a:rPr>
              <a:t>الاحترام يعني أن تعبر عن نفسك بطريقة مناسبة.</a:t>
            </a:r>
            <a:endParaRPr lang="en-US" sz="2800" dirty="0">
              <a:solidFill>
                <a:srgbClr val="FFFF0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00B050"/>
                </a:solidFill>
              </a:rPr>
              <a:t>يمكن لل</a:t>
            </a:r>
            <a:r>
              <a:rPr lang="ar-EG" sz="2800" b="1" dirty="0">
                <a:solidFill>
                  <a:srgbClr val="00B050"/>
                </a:solidFill>
              </a:rPr>
              <a:t>سلوك</a:t>
            </a:r>
            <a:r>
              <a:rPr lang="ar-SA" sz="2800" b="1" dirty="0">
                <a:solidFill>
                  <a:srgbClr val="00B050"/>
                </a:solidFill>
              </a:rPr>
              <a:t> المحترم أن يقول:</a:t>
            </a:r>
            <a:endParaRPr lang="en-US" sz="2800" b="1" dirty="0">
              <a:solidFill>
                <a:srgbClr val="00B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00B050"/>
                </a:solidFill>
              </a:rPr>
              <a:t>"أنا لا أوافق."</a:t>
            </a:r>
            <a:endParaRPr lang="en-US" sz="2800" b="1" dirty="0">
              <a:solidFill>
                <a:srgbClr val="00B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00B050"/>
                </a:solidFill>
              </a:rPr>
              <a:t>"هل يمكن أن توضح السبب؟"</a:t>
            </a:r>
            <a:endParaRPr lang="en-US" sz="2800" b="1" dirty="0">
              <a:solidFill>
                <a:srgbClr val="00B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b="1" dirty="0">
                <a:solidFill>
                  <a:srgbClr val="00B050"/>
                </a:solidFill>
              </a:rPr>
              <a:t>"لدي فكرة أخرى."</a:t>
            </a:r>
            <a:endParaRPr lang="en-US" sz="2800" b="1" dirty="0">
              <a:solidFill>
                <a:srgbClr val="00B050"/>
              </a:solidFill>
            </a:endParaRPr>
          </a:p>
          <a:p>
            <a:pPr algn="r" rtl="1">
              <a:lnSpc>
                <a:spcPct val="160000"/>
              </a:lnSpc>
            </a:pPr>
            <a:r>
              <a:rPr lang="ar-SA" sz="2800" dirty="0"/>
              <a:t>أما ال</a:t>
            </a:r>
            <a:r>
              <a:rPr lang="ar-EG" sz="2800" dirty="0"/>
              <a:t>سلوك</a:t>
            </a:r>
            <a:r>
              <a:rPr lang="ar-SA" sz="2800" dirty="0"/>
              <a:t> غير المحترم فهو الذي يهين، أو يقاطع، أو يهاجم الشخص بدلًا من مناقشة الفكرة، أو يرفض التعاون.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2502" y="1240972"/>
            <a:ext cx="4206240" cy="5486399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70000"/>
              </a:lnSpc>
            </a:pPr>
            <a:r>
              <a:rPr lang="ar-SA" sz="3100" b="1" dirty="0">
                <a:solidFill>
                  <a:srgbClr val="92D050"/>
                </a:solidFill>
              </a:rPr>
              <a:t>الاحترام هو:</a:t>
            </a:r>
            <a:endParaRPr lang="en-US" sz="3100" b="1" dirty="0">
              <a:solidFill>
                <a:srgbClr val="92D050"/>
              </a:solidFill>
            </a:endParaRPr>
          </a:p>
          <a:p>
            <a:pPr marL="0" indent="0" algn="r" rtl="1">
              <a:lnSpc>
                <a:spcPct val="170000"/>
              </a:lnSpc>
              <a:buNone/>
            </a:pPr>
            <a:r>
              <a:rPr lang="ar-SA" sz="3100" b="1" dirty="0">
                <a:solidFill>
                  <a:srgbClr val="92D050"/>
                </a:solidFill>
              </a:rPr>
              <a:t>✓ الاستماع</a:t>
            </a:r>
            <a:br>
              <a:rPr lang="en-US" sz="3100" b="1" dirty="0">
                <a:solidFill>
                  <a:srgbClr val="92D050"/>
                </a:solidFill>
              </a:rPr>
            </a:br>
            <a:r>
              <a:rPr lang="ar-SA" sz="3100" b="1" dirty="0">
                <a:solidFill>
                  <a:srgbClr val="92D050"/>
                </a:solidFill>
              </a:rPr>
              <a:t>✓ التحدث بطريقة مناسبة</a:t>
            </a:r>
            <a:br>
              <a:rPr lang="en-US" sz="3100" b="1" dirty="0">
                <a:solidFill>
                  <a:srgbClr val="92D050"/>
                </a:solidFill>
              </a:rPr>
            </a:br>
            <a:r>
              <a:rPr lang="ar-SA" sz="3100" b="1" dirty="0">
                <a:solidFill>
                  <a:srgbClr val="92D050"/>
                </a:solidFill>
              </a:rPr>
              <a:t>✓ تنفيذ التعليمات المعقولة</a:t>
            </a:r>
            <a:br>
              <a:rPr lang="en-US" sz="3100" b="1" dirty="0">
                <a:solidFill>
                  <a:srgbClr val="92D050"/>
                </a:solidFill>
              </a:rPr>
            </a:br>
            <a:r>
              <a:rPr lang="ar-SA" sz="3100" b="1" dirty="0">
                <a:solidFill>
                  <a:srgbClr val="92D050"/>
                </a:solidFill>
              </a:rPr>
              <a:t>✓ مراعاة الآخرين</a:t>
            </a:r>
            <a:endParaRPr lang="en-US" sz="3100" b="1" dirty="0">
              <a:solidFill>
                <a:srgbClr val="92D050"/>
              </a:solidFill>
            </a:endParaRPr>
          </a:p>
          <a:p>
            <a:pPr algn="r" rtl="1">
              <a:lnSpc>
                <a:spcPct val="170000"/>
              </a:lnSpc>
            </a:pPr>
            <a:r>
              <a:rPr lang="ar-SA" sz="3100" b="1" dirty="0">
                <a:solidFill>
                  <a:srgbClr val="FFFF00"/>
                </a:solidFill>
              </a:rPr>
              <a:t>الاحترام ليس:</a:t>
            </a:r>
            <a:endParaRPr lang="en-US" sz="3100" b="1" dirty="0">
              <a:solidFill>
                <a:srgbClr val="FFFF00"/>
              </a:solidFill>
            </a:endParaRPr>
          </a:p>
          <a:p>
            <a:pPr marL="0" indent="0" algn="r" rtl="1">
              <a:lnSpc>
                <a:spcPct val="170000"/>
              </a:lnSpc>
              <a:buNone/>
            </a:pPr>
            <a:r>
              <a:rPr lang="ar-SA" sz="3100" b="1" dirty="0">
                <a:solidFill>
                  <a:srgbClr val="FFFF00"/>
                </a:solidFill>
              </a:rPr>
              <a:t>✗ أن تصمت لأنك خائف</a:t>
            </a:r>
            <a:br>
              <a:rPr lang="en-US" sz="3100" b="1" dirty="0">
                <a:solidFill>
                  <a:srgbClr val="FFFF00"/>
                </a:solidFill>
              </a:rPr>
            </a:br>
            <a:r>
              <a:rPr lang="ar-SA" sz="3100" b="1" dirty="0">
                <a:solidFill>
                  <a:srgbClr val="FFFF00"/>
                </a:solidFill>
              </a:rPr>
              <a:t>✗ ألا تسأل أبدًا</a:t>
            </a:r>
            <a:br>
              <a:rPr lang="en-US" sz="3100" b="1" dirty="0">
                <a:solidFill>
                  <a:srgbClr val="FFFF00"/>
                </a:solidFill>
              </a:rPr>
            </a:br>
            <a:r>
              <a:rPr lang="ar-SA" sz="3100" b="1" dirty="0">
                <a:solidFill>
                  <a:srgbClr val="FFFF00"/>
                </a:solidFill>
              </a:rPr>
              <a:t>✗ أن توافق دائمًا</a:t>
            </a:r>
            <a:endParaRPr lang="en-US" sz="31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40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82901"/>
            <a:ext cx="9404723" cy="814379"/>
          </a:xfrm>
        </p:spPr>
        <p:txBody>
          <a:bodyPr/>
          <a:lstStyle/>
          <a:p>
            <a:pPr algn="r" rtl="1"/>
            <a:r>
              <a:rPr lang="ar-SA" dirty="0"/>
              <a:t>الثقة الحقيقية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6112" y="1280161"/>
            <a:ext cx="5898380" cy="5460274"/>
          </a:xfrm>
        </p:spPr>
        <p:txBody>
          <a:bodyPr>
            <a:normAutofit fontScale="85000" lnSpcReduction="20000"/>
          </a:bodyPr>
          <a:lstStyle/>
          <a:p>
            <a:pPr algn="ctr" rtl="1">
              <a:lnSpc>
                <a:spcPct val="170000"/>
              </a:lnSpc>
            </a:pPr>
            <a:r>
              <a:rPr lang="ar-SA" sz="3300" b="1" dirty="0">
                <a:solidFill>
                  <a:srgbClr val="FFFF00"/>
                </a:solidFill>
              </a:rPr>
              <a:t>الفصل ليس مكانًا لتثبت أنك تستطيع الجدال أو أن تكون صاحب الكلمة الأخيرة.</a:t>
            </a:r>
            <a:endParaRPr lang="en-US" sz="3300" b="1" dirty="0">
              <a:solidFill>
                <a:srgbClr val="FFFF00"/>
              </a:solidFill>
            </a:endParaRPr>
          </a:p>
          <a:p>
            <a:pPr algn="r" rtl="1">
              <a:lnSpc>
                <a:spcPct val="170000"/>
              </a:lnSpc>
            </a:pPr>
            <a:r>
              <a:rPr lang="ar-SA" sz="3300" dirty="0"/>
              <a:t>أقوى الطلاب ليسوا هم الذين يكسبون</a:t>
            </a:r>
            <a:r>
              <a:rPr lang="ar-EG" sz="3300" dirty="0"/>
              <a:t> ال</a:t>
            </a:r>
            <a:r>
              <a:rPr lang="ar-SA" sz="3300" dirty="0"/>
              <a:t>نقاش.</a:t>
            </a:r>
            <a:endParaRPr lang="ar-EG" sz="3300" dirty="0"/>
          </a:p>
          <a:p>
            <a:pPr marL="0" indent="0" algn="r" rtl="1">
              <a:lnSpc>
                <a:spcPct val="170000"/>
              </a:lnSpc>
              <a:buNone/>
            </a:pPr>
            <a:endParaRPr lang="en-US" sz="3300" dirty="0"/>
          </a:p>
          <a:p>
            <a:pPr algn="ctr" rtl="1">
              <a:lnSpc>
                <a:spcPct val="170000"/>
              </a:lnSpc>
            </a:pPr>
            <a:r>
              <a:rPr lang="ar-SA" sz="3300" b="1" dirty="0">
                <a:solidFill>
                  <a:srgbClr val="00B050"/>
                </a:solidFill>
              </a:rPr>
              <a:t>أقوى الطلاب هم الذين يستطيعون التحكم في أنفسهم، والاستماع، والتفكير، والعمل بجد، والتعبير عن أنفسهم باحترام.</a:t>
            </a:r>
            <a:endParaRPr lang="en-US" sz="3300" b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77349" y="1533578"/>
            <a:ext cx="3605348" cy="5206856"/>
          </a:xfrm>
        </p:spPr>
        <p:txBody>
          <a:bodyPr>
            <a:normAutofit fontScale="850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الثقة الحقيقية ليست أن تثبت أنك تستطيع الجدال.</a:t>
            </a:r>
            <a:endParaRPr lang="en-US" sz="3000" b="1" dirty="0">
              <a:solidFill>
                <a:srgbClr val="00B05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3000" dirty="0">
                <a:solidFill>
                  <a:srgbClr val="00B050"/>
                </a:solidFill>
              </a:rPr>
              <a:t>بل أن تُظهر:</a:t>
            </a:r>
            <a:endParaRPr lang="en-US" sz="3000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أفكارك</a:t>
            </a:r>
            <a:endParaRPr lang="ar-EG" sz="3000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جهدك</a:t>
            </a:r>
            <a:endParaRPr lang="ar-EG" sz="3000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إبداعك</a:t>
            </a:r>
            <a:endParaRPr lang="ar-EG" sz="3000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تقدمك</a:t>
            </a:r>
            <a:endParaRPr lang="ar-EG" sz="3000" dirty="0">
              <a:solidFill>
                <a:srgbClr val="00B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3000" b="1" dirty="0">
                <a:solidFill>
                  <a:srgbClr val="00B050"/>
                </a:solidFill>
              </a:rPr>
              <a:t>مسؤوليتك</a:t>
            </a:r>
            <a:endParaRPr lang="en-US" sz="30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43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95964"/>
            <a:ext cx="9404723" cy="775191"/>
          </a:xfrm>
        </p:spPr>
        <p:txBody>
          <a:bodyPr/>
          <a:lstStyle/>
          <a:p>
            <a:pPr algn="r" rtl="1"/>
            <a:r>
              <a:rPr lang="ar-SA" dirty="0"/>
              <a:t>مستويات السلوك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630" y="1071155"/>
            <a:ext cx="5369022" cy="5564776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60000"/>
              </a:lnSpc>
            </a:pPr>
            <a:r>
              <a:rPr lang="ar-SA" sz="3000" dirty="0"/>
              <a:t>الآن نحتاج أن نتحدث عن العواقب.</a:t>
            </a:r>
            <a:endParaRPr lang="en-US" sz="3000" dirty="0"/>
          </a:p>
          <a:p>
            <a:pPr algn="r" rtl="1">
              <a:lnSpc>
                <a:spcPct val="160000"/>
              </a:lnSpc>
            </a:pPr>
            <a:r>
              <a:rPr lang="ar-SA" sz="3000" dirty="0"/>
              <a:t>العدالة تعني أن نفهم أن كل السلوكيات لا تعامل بنفس الطريقة.</a:t>
            </a:r>
            <a:endParaRPr lang="en-US" sz="3000" dirty="0"/>
          </a:p>
          <a:p>
            <a:pPr algn="r" rtl="1">
              <a:lnSpc>
                <a:spcPct val="160000"/>
              </a:lnSpc>
            </a:pPr>
            <a:r>
              <a:rPr lang="ar-SA" sz="3000" dirty="0"/>
              <a:t>فالطالب الذي يرتكب خطأ بسيطًا ويمكن تصحيحه لا يعامل مثل الطالب الذي يؤذي الآخرين أو يعطل التعلم .</a:t>
            </a:r>
            <a:endParaRPr lang="en-US" sz="3000" dirty="0"/>
          </a:p>
          <a:p>
            <a:pPr algn="r" rtl="1">
              <a:lnSpc>
                <a:spcPct val="160000"/>
              </a:lnSpc>
            </a:pPr>
            <a:r>
              <a:rPr lang="ar-SA" sz="3000" dirty="0"/>
              <a:t>نحن ننظر إلى الموقف كاملًا.</a:t>
            </a:r>
            <a:endParaRPr lang="en-US" sz="30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44105" y="1188720"/>
            <a:ext cx="3659324" cy="5447211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/>
              <a:t>ليست كل السلوكيات متساوية.</a:t>
            </a:r>
            <a:endParaRPr lang="en-US" sz="28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800" dirty="0"/>
              <a:t>نحن ننظر إلى: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ماذا حدث؟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ما مدى خطورته؟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من تأثر به؟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هل تكرر؟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هل كان مقصودًا؟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7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256775"/>
            <a:ext cx="9959394" cy="853568"/>
          </a:xfrm>
        </p:spPr>
        <p:txBody>
          <a:bodyPr/>
          <a:lstStyle/>
          <a:p>
            <a:pPr algn="r" rtl="1"/>
            <a:r>
              <a:rPr lang="ar-SA" dirty="0"/>
              <a:t>المستوى الأول: سلوكيات بسيطة مرتبطة بالمرحلة العمرية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8824" y="2377440"/>
            <a:ext cx="5120828" cy="427155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/>
              <a:t>هذه سلوكيات قد تحدث لأن الطلاب ما زالوا يتعلمون المسؤولية والتنظيم.</a:t>
            </a:r>
            <a:endParaRPr lang="en-US" sz="2800" dirty="0"/>
          </a:p>
          <a:p>
            <a:pPr algn="r" rtl="1">
              <a:lnSpc>
                <a:spcPct val="150000"/>
              </a:lnSpc>
            </a:pPr>
            <a:r>
              <a:rPr lang="ar-SA" sz="2800" dirty="0"/>
              <a:t>هي عادة لا تؤثر بشكل كبير على الأمان أو التعلم، لكنها </a:t>
            </a:r>
            <a:r>
              <a:rPr lang="ar-SA" sz="2800" b="1" dirty="0">
                <a:solidFill>
                  <a:srgbClr val="92D050"/>
                </a:solidFill>
              </a:rPr>
              <a:t>تحتاج إلى تصحيح، لأن المسؤولية تبدأ من الأمور الصغيرة.</a:t>
            </a:r>
            <a:endParaRPr lang="en-US" sz="28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9522" y="1664207"/>
            <a:ext cx="4396341" cy="5076227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أمثلة:</a:t>
            </a:r>
            <a:endParaRPr lang="en-US" sz="2800" b="1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مخالفة في الزي المدرسي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مشكلات الشعر أو المظهر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التأخر عن الحضور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الأظافر الطويلة أو المطلية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التأخر عن الحصة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5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95964"/>
            <a:ext cx="9404723" cy="827442"/>
          </a:xfrm>
        </p:spPr>
        <p:txBody>
          <a:bodyPr/>
          <a:lstStyle/>
          <a:p>
            <a:pPr algn="r" rtl="1"/>
            <a:r>
              <a:rPr lang="ar-SA" dirty="0"/>
              <a:t>عواقب السلوكيات البسيطة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707" y="1254034"/>
            <a:ext cx="4951011" cy="5421086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70000"/>
              </a:lnSpc>
            </a:pPr>
            <a:r>
              <a:rPr lang="ar-SA" sz="3000" b="1" dirty="0"/>
              <a:t>الهدف من هذه الإجراءات ليس إحراج أي طالب.</a:t>
            </a:r>
            <a:endParaRPr lang="en-US" sz="3000" b="1" dirty="0"/>
          </a:p>
          <a:p>
            <a:pPr algn="r" rtl="1">
              <a:lnSpc>
                <a:spcPct val="170000"/>
              </a:lnSpc>
            </a:pPr>
            <a:r>
              <a:rPr lang="ar-SA" sz="3000" b="1" dirty="0">
                <a:solidFill>
                  <a:srgbClr val="92D050"/>
                </a:solidFill>
              </a:rPr>
              <a:t>الهدف هو تعليم المسؤولية، ومساعدة الطلاب على فهم أن توقعات المدرسة مهمة.</a:t>
            </a:r>
            <a:endParaRPr lang="en-US" sz="3000" b="1" dirty="0">
              <a:solidFill>
                <a:srgbClr val="92D050"/>
              </a:solidFill>
            </a:endParaRPr>
          </a:p>
          <a:p>
            <a:pPr algn="r" rtl="1">
              <a:lnSpc>
                <a:spcPct val="170000"/>
              </a:lnSpc>
            </a:pPr>
            <a:r>
              <a:rPr lang="ar-SA" sz="3000" b="1" dirty="0">
                <a:solidFill>
                  <a:srgbClr val="92D050"/>
                </a:solidFill>
              </a:rPr>
              <a:t>الأمور الصغيرة تعكس عادات أكبر في تحمل المسؤولية.</a:t>
            </a:r>
            <a:endParaRPr lang="en-US" sz="30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254034"/>
            <a:ext cx="6010638" cy="5603966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rgbClr val="92D050"/>
                </a:solidFill>
              </a:rPr>
              <a:t>التدرج في التعامل:</a:t>
            </a:r>
            <a:endParaRPr lang="en-US" sz="2400" b="1" dirty="0">
              <a:solidFill>
                <a:srgbClr val="92D05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خسارة حصة واحدة</a:t>
            </a:r>
            <a:endParaRPr lang="en-US" sz="24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خسارة حصتين</a:t>
            </a:r>
            <a:endParaRPr lang="en-US" sz="24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البقاء بعد اليوم الدراسي لمدة ساعة</a:t>
            </a:r>
            <a:endParaRPr lang="en-US" sz="24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البقاء بعد اليوم الدراسي لمدة ساعة ونصف</a:t>
            </a:r>
            <a:endParaRPr lang="en-US" sz="2400" b="1" dirty="0">
              <a:solidFill>
                <a:srgbClr val="FFFF0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400" b="1" dirty="0"/>
              <a:t>ملاحظات إضافية:</a:t>
            </a:r>
            <a:endParaRPr lang="en-US" sz="2400" b="1" dirty="0"/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الأظافر الطويلة أو المطلية قد يتم قصها في المدرسة</a:t>
            </a:r>
            <a:r>
              <a:rPr lang="ar-EG" sz="2400" dirty="0"/>
              <a:t> بمعرفة الطالبة نفسها</a:t>
            </a:r>
            <a:r>
              <a:rPr lang="ar-SA" sz="2400" dirty="0"/>
              <a:t>.</a:t>
            </a:r>
            <a:endParaRPr lang="en-US" sz="2400" dirty="0"/>
          </a:p>
          <a:p>
            <a:pPr lvl="0" algn="r" rtl="1">
              <a:lnSpc>
                <a:spcPct val="150000"/>
              </a:lnSpc>
            </a:pPr>
            <a:r>
              <a:rPr lang="ar-SA" sz="2400" dirty="0"/>
              <a:t>إذا كانت الأظافر جيل ولا يمكن التعامل معها في المدرسة، </a:t>
            </a:r>
            <a:r>
              <a:rPr lang="ar-EG" sz="2400" dirty="0"/>
              <a:t>فستحتاج الطالبة أن</a:t>
            </a:r>
            <a:r>
              <a:rPr lang="ar-SA" sz="2400" dirty="0"/>
              <a:t> تبقى الطالبة في المنزل حتى يتم حل الأمر.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39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43712"/>
            <a:ext cx="9404723" cy="853568"/>
          </a:xfrm>
        </p:spPr>
        <p:txBody>
          <a:bodyPr/>
          <a:lstStyle/>
          <a:p>
            <a:pPr algn="r" rtl="1"/>
            <a:r>
              <a:rPr lang="ar-SA" dirty="0"/>
              <a:t>الأطعمة والأغراض الشخصية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194" y="1384663"/>
            <a:ext cx="6270172" cy="5355771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/>
              <a:t>هناك بعض الأشياء التي لا يُسمح بها في المدرسة، لأنها قد تشتت الانتباه عن التعلم أو تسبب مشكلات غير ضرورية.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ومن أمثلتها: بعض أنواع الأطعمة، والعطور، والإكسسوارات، والهواتف المحمولة، والساعات الرقمية، والألعاب.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وعندما يحضر الطالب شيئًا غير مسموح به، تتبع المدرسة إجراءً واضحًا ومحددًا.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والأهم أن تعرفوا هذا الإجراء مسبقًا، حتى يكون القرار الذي تتخذونه قرارًا واعيًا.</a:t>
            </a:r>
            <a:endParaRPr lang="en-US" sz="2400" dirty="0"/>
          </a:p>
          <a:p>
            <a:pPr algn="r" rt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5647" y="1280160"/>
            <a:ext cx="4396341" cy="5577840"/>
          </a:xfrm>
        </p:spPr>
        <p:txBody>
          <a:bodyPr>
            <a:normAutofit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أمثلة:</a:t>
            </a:r>
            <a:endParaRPr lang="en-US" sz="2800" b="1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الأطعمة غير الصحية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العطور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الإكسسوارات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الهواتف المحمولة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الساعات الرقمية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الألعاب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5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22089"/>
            <a:ext cx="9404723" cy="722939"/>
          </a:xfrm>
        </p:spPr>
        <p:txBody>
          <a:bodyPr/>
          <a:lstStyle/>
          <a:p>
            <a:pPr algn="r"/>
            <a:r>
              <a:rPr lang="ar-SA" dirty="0"/>
              <a:t>العواقب: الأغراض الشخصية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" y="1306286"/>
            <a:ext cx="6217920" cy="5551713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60000"/>
              </a:lnSpc>
            </a:pPr>
            <a:r>
              <a:rPr lang="ar-SA" sz="2200" dirty="0"/>
              <a:t>هذه الإجراءات واضحة ومحددة لأن من حقكم أن تعرفوا التوقعات والعواقب قبل أن تتخذوا القرار.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dirty="0"/>
              <a:t>إذا أحضر الطالب طعامًا غير مسموح به، يتم التحفظ عليه ولا يُعاد إليه، والمدرسة ليست مسؤولة عن توفير بديل.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dirty="0"/>
              <a:t>أما الهاتف المحمول أو الساعة الرقمية، ففي المرة الأولى يتم التحفظ عليها وإعادتها بعد أسبوعين.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dirty="0"/>
              <a:t>وفي المرة الثانية يتم الاحتفاظ بها حتى نهاية الفصل الدراسي.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dirty="0"/>
              <a:t>أما العطور والإكسسوارات والألعاب غير المسموح بها، فلا يتم إعادتها.</a:t>
            </a:r>
            <a:endParaRPr lang="en-US" sz="2200" dirty="0"/>
          </a:p>
          <a:p>
            <a:pPr algn="r" rtl="1">
              <a:lnSpc>
                <a:spcPct val="160000"/>
              </a:lnSpc>
            </a:pPr>
            <a:r>
              <a:rPr lang="ar-SA" sz="2200" b="1" dirty="0">
                <a:solidFill>
                  <a:srgbClr val="92D050"/>
                </a:solidFill>
              </a:rPr>
              <a:t>الفكرة هنا ليست أن نفاجئكم بالعواقب بعد حدوث الأمر، بل أن تعرفوا القاعدة مسبقًا وأن تعرفوا ماذا سيحدث إذا اخترتم مخالفتها.</a:t>
            </a:r>
            <a:endParaRPr lang="en-US" sz="22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136469"/>
            <a:ext cx="5461998" cy="5721531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SA" sz="2400" b="1" dirty="0"/>
              <a:t>الطعام:</a:t>
            </a:r>
            <a:endParaRPr lang="en-US" sz="2400" b="1" dirty="0"/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>
                <a:solidFill>
                  <a:srgbClr val="FFFF00"/>
                </a:solidFill>
              </a:rPr>
              <a:t>يتم التحفظ عليه ولا يُعاد للطالب.</a:t>
            </a:r>
            <a:endParaRPr lang="en-US" sz="2400" dirty="0">
              <a:solidFill>
                <a:srgbClr val="FFFF00"/>
              </a:solidFill>
            </a:endParaRPr>
          </a:p>
          <a:p>
            <a:pPr marL="0" lvl="0" indent="0" algn="r" rtl="1">
              <a:lnSpc>
                <a:spcPct val="150000"/>
              </a:lnSpc>
              <a:buNone/>
            </a:pPr>
            <a:r>
              <a:rPr lang="ar-SA" sz="2400" dirty="0">
                <a:solidFill>
                  <a:srgbClr val="FFFF00"/>
                </a:solidFill>
              </a:rPr>
              <a:t>المدرسة غير مسؤولة عن توفير بديل له.</a:t>
            </a:r>
            <a:endParaRPr lang="en-US" sz="2400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الهواتف المحمولة والساعات الرقمية:</a:t>
            </a:r>
            <a:endParaRPr lang="en-US" sz="24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rgbClr val="FFFF00"/>
                </a:solidFill>
              </a:rPr>
              <a:t>المرة الأولى: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ar-SA" sz="2400" dirty="0">
                <a:solidFill>
                  <a:srgbClr val="FFFF00"/>
                </a:solidFill>
              </a:rPr>
              <a:t>يتم التحفظ عليها وإعادتها بعد أسبوعين.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rgbClr val="FFFF00"/>
                </a:solidFill>
              </a:rPr>
              <a:t>المرة الثانية: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ar-SA" sz="2400" dirty="0">
                <a:solidFill>
                  <a:srgbClr val="FFFF00"/>
                </a:solidFill>
              </a:rPr>
              <a:t>يتم التحفظ عليها حتى نهاية الفصل الدراسي.</a:t>
            </a:r>
            <a:endParaRPr lang="en-US" sz="2400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العطور والإكسسوارات والألعاب:</a:t>
            </a:r>
            <a:endParaRPr lang="en-US" sz="2400" b="1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لا يتم إعادتها.</a:t>
            </a:r>
            <a:endParaRPr lang="en-US" sz="24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95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09027"/>
            <a:ext cx="9404723" cy="762128"/>
          </a:xfrm>
        </p:spPr>
        <p:txBody>
          <a:bodyPr/>
          <a:lstStyle/>
          <a:p>
            <a:pPr algn="r"/>
            <a:r>
              <a:rPr lang="ar-SA" dirty="0"/>
              <a:t>المستوى الثاني: سلوك يؤثر في التعلم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7383" y="1337634"/>
            <a:ext cx="5982788" cy="5611805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70000"/>
              </a:lnSpc>
            </a:pPr>
            <a:r>
              <a:rPr lang="ar-SA" dirty="0"/>
              <a:t>أحيانًا قد يبدو السلوك بسيطًا جدًا.</a:t>
            </a:r>
            <a:endParaRPr lang="en-US" dirty="0"/>
          </a:p>
          <a:p>
            <a:pPr algn="r" rtl="1">
              <a:lnSpc>
                <a:spcPct val="170000"/>
              </a:lnSpc>
            </a:pPr>
            <a:r>
              <a:rPr lang="ar-SA" dirty="0"/>
              <a:t>لكن عندما يستمر هذا السلوك ويؤثر في التعلم، فإنه يصبح مشكلة حقيقية.</a:t>
            </a:r>
            <a:endParaRPr lang="en-US" dirty="0"/>
          </a:p>
          <a:p>
            <a:pPr algn="r" rtl="1">
              <a:lnSpc>
                <a:spcPct val="170000"/>
              </a:lnSpc>
            </a:pPr>
            <a:r>
              <a:rPr lang="ar-SA" dirty="0"/>
              <a:t>مثل الكلام الزائد، أو الأحاديث الجانبية المستمرة، أو الحركة غير الضرورية، أو تشتيت الآخرين، أو عدم متابعة الشرح.</a:t>
            </a:r>
            <a:endParaRPr lang="en-US" dirty="0"/>
          </a:p>
          <a:p>
            <a:pPr algn="r" rtl="1">
              <a:lnSpc>
                <a:spcPct val="170000"/>
              </a:lnSpc>
            </a:pPr>
            <a:r>
              <a:rPr lang="ar-SA" dirty="0"/>
              <a:t>قد يقول الطالب:</a:t>
            </a:r>
            <a:r>
              <a:rPr lang="ar-EG" dirty="0"/>
              <a:t> </a:t>
            </a:r>
            <a:r>
              <a:rPr lang="ar-SA" dirty="0"/>
              <a:t>'أنا لا أؤذي أحدًا.'</a:t>
            </a:r>
            <a:endParaRPr lang="en-US" dirty="0"/>
          </a:p>
          <a:p>
            <a:pPr algn="r" rtl="1">
              <a:lnSpc>
                <a:spcPct val="170000"/>
              </a:lnSpc>
            </a:pPr>
            <a:r>
              <a:rPr lang="ar-SA" sz="2000" b="1" dirty="0">
                <a:solidFill>
                  <a:srgbClr val="FFFF00"/>
                </a:solidFill>
              </a:rPr>
              <a:t>لكن إذا كان سلوكك يجعل زميلك لا يسمع الشرح أو يجعل المعلم يضطر إلى إيقاف الدرس، فأنت بالفعل تؤثر في الآخرين.</a:t>
            </a:r>
            <a:endParaRPr lang="en-US" sz="2000" b="1" dirty="0">
              <a:solidFill>
                <a:srgbClr val="FFFF00"/>
              </a:solidFill>
            </a:endParaRPr>
          </a:p>
          <a:p>
            <a:pPr algn="ctr" rtl="1">
              <a:lnSpc>
                <a:spcPct val="17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تذكروا:</a:t>
            </a:r>
            <a:endParaRPr lang="en-US" sz="2000" b="1" dirty="0">
              <a:solidFill>
                <a:srgbClr val="92D050"/>
              </a:solidFill>
            </a:endParaRPr>
          </a:p>
          <a:p>
            <a:pPr algn="ctr" rtl="1">
              <a:lnSpc>
                <a:spcPct val="17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لكل طالب الحق في أن يتعلم.</a:t>
            </a:r>
            <a:endParaRPr lang="en-US" sz="2000" b="1" dirty="0">
              <a:solidFill>
                <a:srgbClr val="92D050"/>
              </a:solidFill>
            </a:endParaRPr>
          </a:p>
          <a:p>
            <a:pPr algn="ctr" rtl="1">
              <a:lnSpc>
                <a:spcPct val="17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وللمعلم مسؤولية أن يحمي هذا الحق.</a:t>
            </a:r>
            <a:endParaRPr lang="en-US" sz="2000" b="1" dirty="0">
              <a:solidFill>
                <a:srgbClr val="92D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0171" y="1337634"/>
            <a:ext cx="5551715" cy="5363612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4000" b="1" dirty="0"/>
              <a:t>أمثلة:</a:t>
            </a:r>
            <a:endParaRPr lang="en-US" sz="4000" b="1" dirty="0"/>
          </a:p>
          <a:p>
            <a:pPr lvl="0" algn="r" rtl="1">
              <a:lnSpc>
                <a:spcPct val="150000"/>
              </a:lnSpc>
            </a:pPr>
            <a:r>
              <a:rPr lang="ar-SA" sz="4000" dirty="0"/>
              <a:t>الكلام الزائد</a:t>
            </a:r>
            <a:r>
              <a:rPr lang="ar-EG" sz="4000" dirty="0"/>
              <a:t> و</a:t>
            </a:r>
            <a:r>
              <a:rPr lang="ar-SA" sz="4000" dirty="0"/>
              <a:t>الأحاديث الجانبية</a:t>
            </a:r>
            <a:endParaRPr lang="en-US" sz="4000" dirty="0"/>
          </a:p>
          <a:p>
            <a:pPr lvl="0" algn="r" rtl="1">
              <a:lnSpc>
                <a:spcPct val="150000"/>
              </a:lnSpc>
            </a:pPr>
            <a:r>
              <a:rPr lang="ar-SA" sz="4000" dirty="0"/>
              <a:t>الحركة </a:t>
            </a:r>
            <a:r>
              <a:rPr lang="ar-EG" sz="4000" dirty="0"/>
              <a:t>من دون إذن</a:t>
            </a:r>
            <a:endParaRPr lang="en-US" sz="4000" dirty="0"/>
          </a:p>
          <a:p>
            <a:pPr lvl="0" algn="r" rtl="1">
              <a:lnSpc>
                <a:spcPct val="150000"/>
              </a:lnSpc>
            </a:pPr>
            <a:r>
              <a:rPr lang="ar-SA" sz="4000" dirty="0"/>
              <a:t>تشتيت الآخرين</a:t>
            </a:r>
            <a:endParaRPr lang="en-US" sz="4000" dirty="0"/>
          </a:p>
          <a:p>
            <a:pPr lvl="0" algn="r" rtl="1">
              <a:lnSpc>
                <a:spcPct val="150000"/>
              </a:lnSpc>
            </a:pPr>
            <a:r>
              <a:rPr lang="ar-SA" sz="4000" dirty="0"/>
              <a:t>عدم متابعة الشرح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7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2939"/>
          </a:xfrm>
        </p:spPr>
        <p:txBody>
          <a:bodyPr/>
          <a:lstStyle/>
          <a:p>
            <a:pPr algn="r" rtl="1"/>
            <a:r>
              <a:rPr lang="ar-SA" dirty="0"/>
              <a:t>العواقب: تعطيل التعلم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504" y="117566"/>
            <a:ext cx="5549990" cy="674043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/>
              <a:t>"الهدف الأول دائمًا هو أن نساعدك على تصحيح سلوكك.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لذلك قد يبدأ الأمر بتذكير أو تنبيه.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إذا استمر السلوك، قد يُطلب منك الوقوف داخل الفصل لمدة خمس دقائق.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إذا استمر، قد تفقد جزءًا من وقت الحصة.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وإذا استمر السلوك أو أصبح تأثيره أكبر، قد يُطلب منك البقاء بعد انتهاء اليوم الدراسي لمدة تتراوح بين ساعة وساعة ونصف.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لاحظوا أن هناك تدرجًا.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نحن نعطي الطالب فرصة لكي يلاحظ سلوكه ويغيره.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dirty="0"/>
              <a:t>لكن إذا اختار الاستمرار، تصبح الاستجابة أقوى.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لماذا؟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sz="2200" b="1" dirty="0">
                <a:solidFill>
                  <a:srgbClr val="FFFF00"/>
                </a:solidFill>
              </a:rPr>
              <a:t>لأن تأثير السلوك على تعلم الآخرين أصبح أكبر.</a:t>
            </a:r>
            <a:endParaRPr lang="en-US" sz="2200" b="1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1429075"/>
            <a:ext cx="6010638" cy="5324422"/>
          </a:xfrm>
        </p:spPr>
        <p:txBody>
          <a:bodyPr>
            <a:normAutofit/>
          </a:bodyPr>
          <a:lstStyle/>
          <a:p>
            <a:pPr algn="r" rtl="1"/>
            <a:r>
              <a:rPr lang="ar-SA" sz="2400" b="1" dirty="0"/>
              <a:t>التدرج في التعامل:</a:t>
            </a:r>
            <a:endParaRPr lang="en-US" sz="2400" b="1" dirty="0"/>
          </a:p>
          <a:p>
            <a:pPr algn="r" rtl="1"/>
            <a:r>
              <a:rPr lang="ar-SA" sz="2400" b="1" dirty="0"/>
              <a:t>1. تذكير</a:t>
            </a:r>
            <a:endParaRPr lang="en-US" sz="2400" dirty="0"/>
          </a:p>
          <a:p>
            <a:pPr algn="r" rtl="1"/>
            <a:r>
              <a:rPr lang="en-US" sz="2400" dirty="0"/>
              <a:t>↓</a:t>
            </a:r>
          </a:p>
          <a:p>
            <a:pPr algn="r" rtl="1"/>
            <a:r>
              <a:rPr lang="ar-SA" sz="2400" b="1" dirty="0"/>
              <a:t>2. الوقوف داخل الفصل لمدة 5 دقائق</a:t>
            </a:r>
            <a:endParaRPr lang="en-US" sz="2400" dirty="0"/>
          </a:p>
          <a:p>
            <a:pPr algn="r" rtl="1"/>
            <a:r>
              <a:rPr lang="en-US" sz="2400" dirty="0"/>
              <a:t>↓</a:t>
            </a:r>
          </a:p>
          <a:p>
            <a:pPr algn="r" rtl="1"/>
            <a:r>
              <a:rPr lang="ar-SA" sz="2400" b="1" dirty="0"/>
              <a:t>3. خسارة الحصة</a:t>
            </a:r>
            <a:endParaRPr lang="en-US" sz="2400" dirty="0"/>
          </a:p>
          <a:p>
            <a:pPr algn="r" rtl="1"/>
            <a:r>
              <a:rPr lang="en-US" sz="2400" dirty="0"/>
              <a:t>↓</a:t>
            </a:r>
          </a:p>
          <a:p>
            <a:pPr algn="r" rtl="1"/>
            <a:r>
              <a:rPr lang="ar-SA" sz="2400" b="1" dirty="0"/>
              <a:t>4. البقاء بعد المدرسة لمدة من ساعة إلى ساعة ونصف</a:t>
            </a:r>
            <a:endParaRPr lang="en-US" sz="2400" dirty="0"/>
          </a:p>
          <a:p>
            <a:pPr algn="r" rtl="1"/>
            <a:r>
              <a:rPr lang="en-US" sz="2400" dirty="0"/>
              <a:t>↓</a:t>
            </a:r>
          </a:p>
          <a:p>
            <a:pPr algn="r" rtl="1"/>
            <a:r>
              <a:rPr lang="ar-EG" sz="2400" b="1" dirty="0"/>
              <a:t>5</a:t>
            </a:r>
            <a:r>
              <a:rPr lang="ar-SA" sz="2400" b="1" dirty="0"/>
              <a:t>. </a:t>
            </a:r>
            <a:r>
              <a:rPr lang="ar-EG" sz="2400" b="1" dirty="0"/>
              <a:t>نعيد الكرة ..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24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61278"/>
            <a:ext cx="9404723" cy="801316"/>
          </a:xfrm>
        </p:spPr>
        <p:txBody>
          <a:bodyPr/>
          <a:lstStyle/>
          <a:p>
            <a:pPr algn="r" rtl="1"/>
            <a:r>
              <a:rPr lang="ar-SA" b="1" dirty="0"/>
              <a:t>المستوى الثالث: السلوك </a:t>
            </a:r>
            <a:r>
              <a:rPr lang="ar-EG" b="1" dirty="0"/>
              <a:t>الذى يعوزه إظهار الاحترام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692" y="1502228"/>
            <a:ext cx="7053944" cy="535577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sz="2400" dirty="0"/>
              <a:t>هنا نصل إلى نوع مختلف من السلوك.</a:t>
            </a:r>
            <a:endParaRPr lang="en-US" sz="2400" dirty="0"/>
          </a:p>
          <a:p>
            <a:pPr algn="r" rtl="1"/>
            <a:r>
              <a:rPr lang="ar-SA" sz="2400" dirty="0"/>
              <a:t>هناك فرق بين أن تختلف مع المعلم، وبين أن تتعامل معه بطريقة </a:t>
            </a:r>
            <a:r>
              <a:rPr lang="ar-EG" sz="2400" dirty="0"/>
              <a:t>لا تظهر إحتراماً مناسباً لمكانته</a:t>
            </a:r>
            <a:r>
              <a:rPr lang="ar-SA" sz="2400" dirty="0"/>
              <a:t>.</a:t>
            </a:r>
            <a:endParaRPr lang="en-US" sz="2400" dirty="0"/>
          </a:p>
          <a:p>
            <a:pPr algn="r" rtl="1"/>
            <a:r>
              <a:rPr lang="ar-SA" sz="2400" dirty="0"/>
              <a:t>هناك فرق بين أن تسأل، وبين أن تجادل بطريقة غير مناسبة.</a:t>
            </a:r>
            <a:endParaRPr lang="en-US" sz="2400" dirty="0"/>
          </a:p>
          <a:p>
            <a:pPr algn="r" rtl="1"/>
            <a:r>
              <a:rPr lang="ar-SA" sz="2400" dirty="0"/>
              <a:t>وهناك فرق بين أن تقول:</a:t>
            </a:r>
            <a:endParaRPr lang="en-US" sz="2400" dirty="0"/>
          </a:p>
          <a:p>
            <a:pPr algn="r" rtl="1"/>
            <a:r>
              <a:rPr lang="ar-SA" sz="2400" dirty="0"/>
              <a:t>'أنا لا أفهم، هل يمكن أن تشرح مرة أخرى؟'</a:t>
            </a:r>
            <a:endParaRPr lang="en-US" sz="2400" dirty="0"/>
          </a:p>
          <a:p>
            <a:pPr algn="r" rtl="1"/>
            <a:r>
              <a:rPr lang="ar-SA" sz="2400" dirty="0"/>
              <a:t>وبين أن تقول:</a:t>
            </a:r>
            <a:r>
              <a:rPr lang="ar-EG" sz="2400" dirty="0"/>
              <a:t> </a:t>
            </a:r>
            <a:r>
              <a:rPr lang="ar-SA" sz="2400" dirty="0"/>
              <a:t>'أنا لن أفعل ذلك.'</a:t>
            </a:r>
            <a:endParaRPr lang="en-US" sz="2400" dirty="0"/>
          </a:p>
          <a:p>
            <a:pPr algn="r" rtl="1"/>
            <a:r>
              <a:rPr lang="ar-SA" sz="2400" dirty="0"/>
              <a:t>يمكنك أن تسأل.</a:t>
            </a:r>
            <a:r>
              <a:rPr lang="ar-EG" sz="2400" dirty="0"/>
              <a:t>  </a:t>
            </a:r>
            <a:r>
              <a:rPr lang="ar-SA" sz="2400" dirty="0"/>
              <a:t>يمكنك أن تختلف.</a:t>
            </a:r>
            <a:r>
              <a:rPr lang="ar-EG" sz="2400" dirty="0"/>
              <a:t>  </a:t>
            </a:r>
            <a:r>
              <a:rPr lang="ar-SA" sz="2400" dirty="0"/>
              <a:t>يمكنك أن تعبر عن رأيك.</a:t>
            </a:r>
            <a:endParaRPr lang="en-US" sz="2400" dirty="0"/>
          </a:p>
          <a:p>
            <a:pPr algn="r" rtl="1"/>
            <a:r>
              <a:rPr lang="ar-SA" sz="2800" b="1" dirty="0">
                <a:solidFill>
                  <a:srgbClr val="92D050"/>
                </a:solidFill>
              </a:rPr>
              <a:t>لكن طريقة تعبيرك مهمة</a:t>
            </a:r>
            <a:r>
              <a:rPr lang="en-US" sz="2800" b="1" dirty="0">
                <a:solidFill>
                  <a:srgbClr val="92D050"/>
                </a:solidFill>
              </a:rPr>
              <a:t>.</a:t>
            </a:r>
          </a:p>
          <a:p>
            <a:pPr algn="r" rtl="1"/>
            <a:r>
              <a:rPr lang="ar-SA" sz="2400" dirty="0"/>
              <a:t>الاحترام ليس معناه أن توافق دائمًا.</a:t>
            </a:r>
            <a:endParaRPr lang="en-US" sz="2400" dirty="0"/>
          </a:p>
          <a:p>
            <a:pPr algn="r" rtl="1"/>
            <a:r>
              <a:rPr lang="ar-SA" sz="2400" dirty="0"/>
              <a:t>لكنه يعني أن تتواصل بطريقة تحافظ على كرامة الشخص الآخر وعلى سير التعلم.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7635" y="1502228"/>
            <a:ext cx="4525246" cy="5238205"/>
          </a:xfrm>
        </p:spPr>
        <p:txBody>
          <a:bodyPr>
            <a:normAutofit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>
                <a:solidFill>
                  <a:srgbClr val="FFFF00"/>
                </a:solidFill>
              </a:rPr>
              <a:t>أمثلة:</a:t>
            </a:r>
            <a:endParaRPr lang="en-US" sz="28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800" b="1" dirty="0">
                <a:solidFill>
                  <a:srgbClr val="FFFF00"/>
                </a:solidFill>
              </a:rPr>
              <a:t>التحدث مع المعلم بطريقة غير لائقة</a:t>
            </a:r>
            <a:endParaRPr lang="en-US" sz="28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800" b="1" dirty="0">
                <a:solidFill>
                  <a:srgbClr val="FFFF00"/>
                </a:solidFill>
              </a:rPr>
              <a:t>الجدال غير المناسب</a:t>
            </a:r>
            <a:endParaRPr lang="en-US" sz="28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800" b="1" dirty="0">
                <a:solidFill>
                  <a:srgbClr val="FFFF00"/>
                </a:solidFill>
              </a:rPr>
              <a:t>رفض</a:t>
            </a:r>
            <a:r>
              <a:rPr lang="ar-EG" sz="2800" b="1" dirty="0">
                <a:solidFill>
                  <a:srgbClr val="FFFF00"/>
                </a:solidFill>
              </a:rPr>
              <a:t> القيام</a:t>
            </a:r>
            <a:r>
              <a:rPr lang="ar-SA" sz="2800" b="1" dirty="0">
                <a:solidFill>
                  <a:srgbClr val="FFFF00"/>
                </a:solidFill>
              </a:rPr>
              <a:t> </a:t>
            </a:r>
            <a:r>
              <a:rPr lang="ar-EG" sz="2800" b="1" dirty="0">
                <a:solidFill>
                  <a:srgbClr val="FFFF00"/>
                </a:solidFill>
              </a:rPr>
              <a:t>ب</a:t>
            </a:r>
            <a:r>
              <a:rPr lang="ar-SA" sz="2800" b="1" dirty="0">
                <a:solidFill>
                  <a:srgbClr val="FFFF00"/>
                </a:solidFill>
              </a:rPr>
              <a:t>تعليمات </a:t>
            </a:r>
            <a:r>
              <a:rPr lang="ar-EG" sz="2800" b="1" dirty="0">
                <a:solidFill>
                  <a:srgbClr val="FFFF00"/>
                </a:solidFill>
              </a:rPr>
              <a:t>المعلم </a:t>
            </a:r>
          </a:p>
          <a:p>
            <a:pPr lvl="0" algn="r" rtl="1">
              <a:lnSpc>
                <a:spcPct val="150000"/>
              </a:lnSpc>
            </a:pPr>
            <a:r>
              <a:rPr lang="ar-SA" sz="2800" b="1" dirty="0">
                <a:solidFill>
                  <a:srgbClr val="FFFF00"/>
                </a:solidFill>
              </a:rPr>
              <a:t>تعطيل الدرس عمدًا</a:t>
            </a:r>
            <a:endParaRPr lang="en-US" sz="28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36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82901"/>
            <a:ext cx="9404723" cy="762128"/>
          </a:xfrm>
        </p:spPr>
        <p:txBody>
          <a:bodyPr/>
          <a:lstStyle/>
          <a:p>
            <a:pPr algn="r" rtl="1"/>
            <a:r>
              <a:rPr lang="ar-SA" dirty="0"/>
              <a:t>العواقب: السلوك </a:t>
            </a:r>
            <a:r>
              <a:rPr lang="ar-EG" b="1" dirty="0"/>
              <a:t>الذى يعوزه إظهار الاحترام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045030"/>
            <a:ext cx="6557554" cy="5812970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ar-SA" sz="1900" dirty="0"/>
              <a:t>عندما يصل السلوك إلى مستوى عدم الاحترام، تصبح الاستجابة أكثر جدية.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والعواقب تتدرج حسب السلوك وتكراره.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قد تبدأ بخسارة الحصة.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ثم قد يضاف إليها البقاء بعد المدرسة لمدة تتراوح بين ساعة ونصف وساعتين.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ومع استمرار السلوك أو تكراره، قد يصل الأمر إلى إيقاف داخلي لمدة نصف يوم.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ثم إيقاف خارجي لمدة يوم واحد.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ثم يومين.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ثم ثلاثة أيام.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هذه ليست قائمة نستخدمها لمجرد العقاب.</a:t>
            </a:r>
            <a:endParaRPr lang="en-US" sz="1900" dirty="0"/>
          </a:p>
          <a:p>
            <a:pPr algn="r" rtl="1">
              <a:lnSpc>
                <a:spcPct val="150000"/>
              </a:lnSpc>
            </a:pPr>
            <a:r>
              <a:rPr lang="ar-SA" sz="1900" dirty="0"/>
              <a:t>إنها طريقة واضحة لكي يفهم الطالب أن </a:t>
            </a:r>
            <a:r>
              <a:rPr lang="ar-SA" sz="1900" b="1" dirty="0">
                <a:solidFill>
                  <a:srgbClr val="FFFF00"/>
                </a:solidFill>
              </a:rPr>
              <a:t>تكرار السلوك نفسه يؤدي إلى تصعيد الاستجابة.</a:t>
            </a:r>
            <a:endParaRPr lang="en-US" sz="1900" b="1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1900" dirty="0"/>
              <a:t>وفي الوقت نفسه، </a:t>
            </a:r>
            <a:r>
              <a:rPr lang="ar-EG" sz="2200" b="1" dirty="0">
                <a:solidFill>
                  <a:srgbClr val="00B050"/>
                </a:solidFill>
              </a:rPr>
              <a:t>هناك فرق </a:t>
            </a:r>
            <a:r>
              <a:rPr lang="ar-SA" sz="2200" b="1" dirty="0">
                <a:solidFill>
                  <a:srgbClr val="00B050"/>
                </a:solidFill>
              </a:rPr>
              <a:t>دائمًا بين الاختلاف الم</a:t>
            </a:r>
            <a:r>
              <a:rPr lang="ar-EG" sz="2200" b="1" dirty="0">
                <a:solidFill>
                  <a:srgbClr val="00B050"/>
                </a:solidFill>
              </a:rPr>
              <a:t>هذب</a:t>
            </a:r>
            <a:r>
              <a:rPr lang="ar-SA" sz="2200" b="1" dirty="0">
                <a:solidFill>
                  <a:srgbClr val="00B050"/>
                </a:solidFill>
              </a:rPr>
              <a:t> وبين عدم الاحترام</a:t>
            </a:r>
            <a:r>
              <a:rPr lang="ar-EG" sz="2200" b="1" dirty="0">
                <a:solidFill>
                  <a:srgbClr val="00B050"/>
                </a:solidFill>
              </a:rPr>
              <a:t>.</a:t>
            </a:r>
            <a:endParaRPr lang="en-US" sz="2200" b="1" dirty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4024" y="1254034"/>
            <a:ext cx="5213805" cy="5603966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ar-SA" sz="2400" b="1" dirty="0"/>
              <a:t>التدرج في التعامل:</a:t>
            </a:r>
            <a:endParaRPr lang="en-US" sz="2400" b="1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1. خسارة الحصة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2. خسارة الحصة + البقاء بعد المدرسة من ساعة ونصف إلى ساعتين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3. إيقاف داخلي لمدة نصف يوم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4. إيقاف خارجي لمدة يوم واحد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5. إيقاف لمدة يومين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6. إيقاف لمدة ثلاثة أيام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9388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178398"/>
            <a:ext cx="9404723" cy="788253"/>
          </a:xfrm>
        </p:spPr>
        <p:txBody>
          <a:bodyPr/>
          <a:lstStyle/>
          <a:p>
            <a:pPr algn="r"/>
            <a:r>
              <a:rPr lang="ar-SA" dirty="0"/>
              <a:t>المستوى الرابع: السلوكيات الخطرة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" y="1084217"/>
            <a:ext cx="7563395" cy="5682341"/>
          </a:xfrm>
        </p:spPr>
        <p:txBody>
          <a:bodyPr>
            <a:normAutofit fontScale="77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ar-SA" sz="2600" dirty="0"/>
              <a:t>هناك بعض السلوكيات التي تتجاوز مجرد إدارة الفصل.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هذه السلوكيات تحتاج إلى تدخل فوري لأنها قد تؤثر في </a:t>
            </a:r>
            <a:r>
              <a:rPr lang="ar-SA" sz="2600" b="1" dirty="0">
                <a:solidFill>
                  <a:srgbClr val="FFFF00"/>
                </a:solidFill>
              </a:rPr>
              <a:t>سلامة الآخرين أو كرامتهم أو البيئة المدرسية.</a:t>
            </a:r>
            <a:endParaRPr lang="en-US" sz="2600" b="1" dirty="0">
              <a:solidFill>
                <a:srgbClr val="FFFF00"/>
              </a:solidFill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600" dirty="0"/>
              <a:t>ومن أمثلتها: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التنمر.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التهديد.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التخويف أو الترهيب.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الاعتداء الجسدي.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600" dirty="0"/>
              <a:t>أو إتلاف </a:t>
            </a:r>
            <a:r>
              <a:rPr lang="ar-EG" sz="2600" dirty="0"/>
              <a:t>ا</a:t>
            </a:r>
            <a:r>
              <a:rPr lang="ar-SA" sz="2600" dirty="0"/>
              <a:t>لممتلكات.</a:t>
            </a:r>
            <a:endParaRPr lang="en-US" sz="26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هذه ليست مجرد 'غلطة صغيرة'.</a:t>
            </a:r>
            <a:endParaRPr lang="en-US" sz="2400" b="1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FFFF00"/>
                </a:solidFill>
              </a:rPr>
              <a:t>عندما يكون هناك خطر أو أذى حقيقي، يجب أن تكون الاستجابة جادة.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0411" y="1254033"/>
            <a:ext cx="3500846" cy="5512525"/>
          </a:xfrm>
        </p:spPr>
        <p:txBody>
          <a:bodyPr>
            <a:normAutofit fontScale="77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600" b="1" dirty="0">
                <a:solidFill>
                  <a:srgbClr val="FFFF00"/>
                </a:solidFill>
              </a:rPr>
              <a:t>تشمل السلوكيات التي تؤثر في:</a:t>
            </a:r>
            <a:endParaRPr lang="en-US" sz="2600" b="1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600" b="1" dirty="0"/>
              <a:t>الأمان</a:t>
            </a:r>
            <a:endParaRPr lang="ar-EG" sz="2600" dirty="0"/>
          </a:p>
          <a:p>
            <a:pPr algn="r" rtl="1">
              <a:lnSpc>
                <a:spcPct val="150000"/>
              </a:lnSpc>
            </a:pPr>
            <a:r>
              <a:rPr lang="ar-SA" sz="2600" b="1" dirty="0"/>
              <a:t>الكرامة</a:t>
            </a:r>
            <a:endParaRPr lang="ar-EG" sz="2600" dirty="0"/>
          </a:p>
          <a:p>
            <a:pPr algn="r" rtl="1">
              <a:lnSpc>
                <a:spcPct val="150000"/>
              </a:lnSpc>
            </a:pPr>
            <a:r>
              <a:rPr lang="ar-SA" sz="2600" b="1" dirty="0"/>
              <a:t>المجتمع المدرسي</a:t>
            </a:r>
            <a:endParaRPr lang="en-US" sz="2600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600" b="1" dirty="0">
                <a:solidFill>
                  <a:srgbClr val="FFFF00"/>
                </a:solidFill>
              </a:rPr>
              <a:t>أمثلة:</a:t>
            </a:r>
            <a:endParaRPr lang="en-US" sz="2600" b="1" dirty="0">
              <a:solidFill>
                <a:srgbClr val="FFFF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sz="2600" dirty="0"/>
              <a:t>التنمر</a:t>
            </a:r>
            <a:endParaRPr lang="en-US" sz="2600" dirty="0"/>
          </a:p>
          <a:p>
            <a:pPr lvl="0" algn="r" rtl="1">
              <a:lnSpc>
                <a:spcPct val="150000"/>
              </a:lnSpc>
            </a:pPr>
            <a:r>
              <a:rPr lang="ar-SA" sz="2600" dirty="0"/>
              <a:t>التهديد</a:t>
            </a:r>
            <a:endParaRPr lang="en-US" sz="2600" dirty="0"/>
          </a:p>
          <a:p>
            <a:pPr lvl="0" algn="r" rtl="1">
              <a:lnSpc>
                <a:spcPct val="150000"/>
              </a:lnSpc>
            </a:pPr>
            <a:r>
              <a:rPr lang="ar-SA" sz="2600" dirty="0"/>
              <a:t>التخويف أو الترهيب</a:t>
            </a:r>
            <a:endParaRPr lang="en-US" sz="2600" dirty="0"/>
          </a:p>
          <a:p>
            <a:pPr lvl="0" algn="r" rtl="1">
              <a:lnSpc>
                <a:spcPct val="150000"/>
              </a:lnSpc>
            </a:pPr>
            <a:r>
              <a:rPr lang="ar-SA" sz="2600" dirty="0"/>
              <a:t>الاعتداء الجسدي</a:t>
            </a:r>
            <a:endParaRPr lang="en-US" sz="2600" dirty="0"/>
          </a:p>
          <a:p>
            <a:pPr lvl="0" algn="r" rtl="1">
              <a:lnSpc>
                <a:spcPct val="150000"/>
              </a:lnSpc>
            </a:pPr>
            <a:r>
              <a:rPr lang="ar-SA" sz="2600" dirty="0"/>
              <a:t>الإتلاف المتعمد والخطير للممتلكات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52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09026"/>
            <a:ext cx="9404723" cy="788253"/>
          </a:xfrm>
        </p:spPr>
        <p:txBody>
          <a:bodyPr/>
          <a:lstStyle/>
          <a:p>
            <a:pPr algn="r" rtl="1"/>
            <a:r>
              <a:rPr lang="ar-SA" dirty="0"/>
              <a:t>العواقب: السلوكيات الخطرة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566" y="1214846"/>
            <a:ext cx="7863840" cy="564315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SA" dirty="0"/>
              <a:t>عندما يكون السلوك خطيرًا، تكون الاستجابة أيضًا جادة.</a:t>
            </a:r>
            <a:endParaRPr lang="en-US" dirty="0"/>
          </a:p>
          <a:p>
            <a:pPr algn="r" rtl="1"/>
            <a:r>
              <a:rPr lang="ar-SA" dirty="0"/>
              <a:t>قد يتم التواصل مع أولياء الأمور.</a:t>
            </a:r>
            <a:endParaRPr lang="en-US" dirty="0"/>
          </a:p>
          <a:p>
            <a:pPr algn="r" rtl="1"/>
            <a:r>
              <a:rPr lang="ar-SA" dirty="0"/>
              <a:t>وقد يفقد الطالب بعض الامتيازات</a:t>
            </a:r>
            <a:r>
              <a:rPr lang="ar-EG" dirty="0"/>
              <a:t> ، كالمشاركة فى اليوم الرياضى ، أو الانضمام لرحلة ، أو حفل نهاية العام</a:t>
            </a:r>
            <a:r>
              <a:rPr lang="ar-SA" dirty="0"/>
              <a:t>.</a:t>
            </a:r>
            <a:endParaRPr lang="en-US" dirty="0"/>
          </a:p>
          <a:p>
            <a:pPr algn="r" rtl="1"/>
            <a:r>
              <a:rPr lang="ar-SA" dirty="0"/>
              <a:t>وقد يتم تطبيق إيقاف داخلي أو خارجي.</a:t>
            </a:r>
            <a:endParaRPr lang="en-US" dirty="0"/>
          </a:p>
          <a:p>
            <a:pPr algn="r" rtl="1"/>
            <a:r>
              <a:rPr lang="ar-SA" dirty="0"/>
              <a:t>وقد تكون هناك إجراءات إدارية أخرى، حسب الموقف.</a:t>
            </a:r>
            <a:endParaRPr lang="en-US" dirty="0"/>
          </a:p>
          <a:p>
            <a:pPr algn="r" rtl="1"/>
            <a:r>
              <a:rPr lang="ar-SA" dirty="0"/>
              <a:t>لكن هناك نقطة مهمة:</a:t>
            </a:r>
            <a:endParaRPr lang="en-US" dirty="0"/>
          </a:p>
          <a:p>
            <a:pPr algn="r" rtl="1"/>
            <a:r>
              <a:rPr lang="ar-SA" b="1" dirty="0"/>
              <a:t>لا يوجد إجراء واحد تلقائي لكل موقف.</a:t>
            </a:r>
            <a:endParaRPr lang="en-US" dirty="0"/>
          </a:p>
          <a:p>
            <a:pPr algn="r" rtl="1"/>
            <a:r>
              <a:rPr lang="ar-SA" dirty="0"/>
              <a:t>نحن ننظر إلى:</a:t>
            </a:r>
            <a:endParaRPr lang="en-US" dirty="0"/>
          </a:p>
          <a:p>
            <a:pPr algn="r" rtl="1"/>
            <a:r>
              <a:rPr lang="ar-SA" dirty="0"/>
              <a:t>ما الذي حدث؟</a:t>
            </a:r>
            <a:r>
              <a:rPr lang="ar-EG" dirty="0"/>
              <a:t>  </a:t>
            </a:r>
            <a:r>
              <a:rPr lang="ar-SA" dirty="0"/>
              <a:t>ما مدى خطورته؟</a:t>
            </a:r>
            <a:r>
              <a:rPr lang="ar-EG" dirty="0"/>
              <a:t> </a:t>
            </a:r>
            <a:r>
              <a:rPr lang="ar-SA" dirty="0"/>
              <a:t>ما تأثيره؟</a:t>
            </a:r>
            <a:r>
              <a:rPr lang="ar-EG" dirty="0"/>
              <a:t> </a:t>
            </a:r>
            <a:r>
              <a:rPr lang="ar-SA" dirty="0"/>
              <a:t>ما الظروف المحيطة به؟</a:t>
            </a:r>
            <a:endParaRPr lang="en-US" dirty="0"/>
          </a:p>
          <a:p>
            <a:pPr algn="r" rtl="1"/>
            <a:r>
              <a:rPr lang="ar-SA" dirty="0"/>
              <a:t>وهل تكرر السلوك؟</a:t>
            </a:r>
            <a:r>
              <a:rPr lang="ar-EG" dirty="0"/>
              <a:t> </a:t>
            </a:r>
            <a:r>
              <a:rPr lang="ar-EG" sz="2000" b="1" dirty="0">
                <a:solidFill>
                  <a:srgbClr val="FFFF00"/>
                </a:solidFill>
              </a:rPr>
              <a:t>( ملحوظة : بعض السلوكيات جادة وخطرة حتى وإن لم تتكرر.)</a:t>
            </a:r>
            <a:endParaRPr lang="en-US" sz="2000" b="1" dirty="0">
              <a:solidFill>
                <a:srgbClr val="FFFF00"/>
              </a:solidFill>
            </a:endParaRPr>
          </a:p>
          <a:p>
            <a:pPr algn="r" rtl="1"/>
            <a:r>
              <a:rPr lang="ar-SA" dirty="0"/>
              <a:t>وبناءً على ذلك يتم تحديد الاستجابة المناسبة.</a:t>
            </a:r>
            <a:endParaRPr lang="en-US" dirty="0"/>
          </a:p>
          <a:p>
            <a:pPr algn="ctr" rtl="1"/>
            <a:r>
              <a:rPr lang="ar-SA" sz="2400" b="1" dirty="0">
                <a:solidFill>
                  <a:srgbClr val="92D050"/>
                </a:solidFill>
              </a:rPr>
              <a:t>الهدف هو حماية المجتمع المدرسي، </a:t>
            </a:r>
            <a:endParaRPr lang="ar-EG" sz="2400" b="1" dirty="0">
              <a:solidFill>
                <a:srgbClr val="92D050"/>
              </a:solidFill>
            </a:endParaRPr>
          </a:p>
          <a:p>
            <a:pPr algn="ctr" rtl="1"/>
            <a:r>
              <a:rPr lang="ar-SA" sz="2400" b="1" dirty="0">
                <a:solidFill>
                  <a:srgbClr val="92D050"/>
                </a:solidFill>
              </a:rPr>
              <a:t>ومساعدة الطالب على تحمل مسؤولية اختياره.</a:t>
            </a:r>
            <a:endParaRPr lang="en-US" sz="24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59337" y="1611198"/>
            <a:ext cx="3885166" cy="5246801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/>
              <a:t>قد تشمل:</a:t>
            </a:r>
            <a:endParaRPr lang="en-US" sz="2800" b="1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إشراك أولياء الأمور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فقدان بعض الامتيازات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الإيقاف الداخلي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الإيقاف الخارجي</a:t>
            </a:r>
            <a:endParaRPr lang="en-US" sz="2800" dirty="0"/>
          </a:p>
          <a:p>
            <a:pPr lvl="0" algn="r" rtl="1">
              <a:lnSpc>
                <a:spcPct val="150000"/>
              </a:lnSpc>
            </a:pPr>
            <a:r>
              <a:rPr lang="ar-SA" sz="2800" dirty="0"/>
              <a:t>إجراءات إدارية أخرى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0962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09026"/>
            <a:ext cx="9404723" cy="722939"/>
          </a:xfrm>
        </p:spPr>
        <p:txBody>
          <a:bodyPr/>
          <a:lstStyle/>
          <a:p>
            <a:pPr algn="r"/>
            <a:r>
              <a:rPr lang="ar-SA" b="1" dirty="0"/>
              <a:t>الاعتناء بمدرستنا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692331"/>
            <a:ext cx="6361610" cy="6061166"/>
          </a:xfrm>
        </p:spPr>
        <p:txBody>
          <a:bodyPr>
            <a:noAutofit/>
          </a:bodyPr>
          <a:lstStyle/>
          <a:p>
            <a:pPr algn="r" rtl="1"/>
            <a:r>
              <a:rPr lang="ar-SA" sz="2400" dirty="0"/>
              <a:t>مدرستنا مكان مشترك </a:t>
            </a:r>
            <a:r>
              <a:rPr lang="ar-EG" sz="2400" dirty="0"/>
              <a:t>لنا</a:t>
            </a:r>
            <a:r>
              <a:rPr lang="ar-SA" sz="2400" dirty="0"/>
              <a:t> جميعًا.</a:t>
            </a:r>
            <a:endParaRPr lang="en-US" sz="2400" dirty="0"/>
          </a:p>
          <a:p>
            <a:pPr algn="r" rtl="1"/>
            <a:r>
              <a:rPr lang="ar-SA" sz="2400" dirty="0"/>
              <a:t>ولهذا </a:t>
            </a:r>
            <a:r>
              <a:rPr lang="ar-SA" sz="2400" b="1" dirty="0">
                <a:solidFill>
                  <a:srgbClr val="92D050"/>
                </a:solidFill>
              </a:rPr>
              <a:t>نحن مسؤولون عن الحفاظ عليها.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/>
            <a:r>
              <a:rPr lang="ar-SA" sz="2400" dirty="0"/>
              <a:t>لا نكتب أو نرسم على المقاعد.</a:t>
            </a:r>
            <a:endParaRPr lang="en-US" sz="2400" dirty="0"/>
          </a:p>
          <a:p>
            <a:pPr algn="r" rtl="1"/>
            <a:r>
              <a:rPr lang="ar-SA" sz="2400" dirty="0"/>
              <a:t>لا نعبث بالسبورات الذكية أو الأجهزة.</a:t>
            </a:r>
            <a:endParaRPr lang="en-US" sz="2400" dirty="0"/>
          </a:p>
          <a:p>
            <a:pPr algn="r" rtl="1"/>
            <a:r>
              <a:rPr lang="ar-SA" sz="2400" dirty="0"/>
              <a:t>لا نتلف اللوحات أو المعروضات.</a:t>
            </a:r>
            <a:endParaRPr lang="en-US" sz="2400" dirty="0"/>
          </a:p>
          <a:p>
            <a:pPr algn="r" rtl="1"/>
            <a:r>
              <a:rPr lang="ar-SA" sz="2400" dirty="0"/>
              <a:t>ولا نزيل الأشياء التي وضعتها المدرسة لخدمة المجتمع المدرسي.</a:t>
            </a:r>
            <a:endParaRPr lang="en-US" sz="2400" dirty="0"/>
          </a:p>
          <a:p>
            <a:pPr algn="r" rtl="1"/>
            <a:r>
              <a:rPr lang="ar-SA" sz="2400" dirty="0"/>
              <a:t>وإذا قام الطالب بإتلاف شيء، فالمسؤولية لا تنتهي بمجرد حصوله على </a:t>
            </a:r>
            <a:r>
              <a:rPr lang="ar-EG" sz="2400" dirty="0"/>
              <a:t>نتائج تصرفه .</a:t>
            </a:r>
            <a:endParaRPr lang="en-US" sz="2400" dirty="0"/>
          </a:p>
          <a:p>
            <a:pPr algn="r" rtl="1"/>
            <a:r>
              <a:rPr lang="ar-SA" sz="2400" dirty="0"/>
              <a:t>قد يُطلب منه أيضًا أن </a:t>
            </a:r>
            <a:r>
              <a:rPr lang="ar-SA" sz="2400" b="1" dirty="0">
                <a:solidFill>
                  <a:srgbClr val="FFFF00"/>
                </a:solidFill>
              </a:rPr>
              <a:t>يقوم بالإصلاح أو التنظيف أو إعادة الشيء إلى حالته المناسبة أو التعويض عن الضرر، بحسب الموقف.</a:t>
            </a:r>
            <a:endParaRPr lang="en-US" sz="2400" b="1" dirty="0">
              <a:solidFill>
                <a:srgbClr val="FFFF00"/>
              </a:solidFill>
            </a:endParaRPr>
          </a:p>
          <a:p>
            <a:pPr algn="r" rtl="1"/>
            <a:r>
              <a:rPr lang="ar-SA" sz="2400" dirty="0"/>
              <a:t>لماذا؟</a:t>
            </a:r>
            <a:r>
              <a:rPr lang="ar-EG" sz="2400" dirty="0"/>
              <a:t> </a:t>
            </a:r>
            <a:r>
              <a:rPr lang="ar-SA" sz="2800" b="1" dirty="0">
                <a:solidFill>
                  <a:srgbClr val="92D050"/>
                </a:solidFill>
              </a:rPr>
              <a:t>لأن المسؤولية تعني أن تتحمل </a:t>
            </a:r>
            <a:r>
              <a:rPr lang="ar-EG" sz="2800" b="1" dirty="0">
                <a:solidFill>
                  <a:srgbClr val="92D050"/>
                </a:solidFill>
              </a:rPr>
              <a:t>نتائج</a:t>
            </a:r>
            <a:r>
              <a:rPr lang="ar-SA" sz="2800" b="1" dirty="0">
                <a:solidFill>
                  <a:srgbClr val="92D050"/>
                </a:solidFill>
              </a:rPr>
              <a:t> ما </a:t>
            </a:r>
            <a:r>
              <a:rPr lang="ar-EG" sz="2800" b="1" dirty="0">
                <a:solidFill>
                  <a:srgbClr val="92D050"/>
                </a:solidFill>
              </a:rPr>
              <a:t>تفعله</a:t>
            </a:r>
            <a:r>
              <a:rPr lang="ar-SA" sz="2800" b="1" dirty="0">
                <a:solidFill>
                  <a:srgbClr val="92D050"/>
                </a:solidFill>
              </a:rPr>
              <a:t>.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0172" y="1175658"/>
            <a:ext cx="5921828" cy="5682342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sz="2000" b="1" dirty="0"/>
              <a:t>مدرستنا ملك للجميع.</a:t>
            </a:r>
            <a:r>
              <a:rPr lang="ar-EG" sz="2000" b="1" dirty="0"/>
              <a:t> وفصلنا يعكس مَن نحن .. </a:t>
            </a:r>
            <a:endParaRPr lang="en-US" sz="2000" b="1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1" dirty="0"/>
              <a:t>نحترم ونحافظ على:</a:t>
            </a:r>
            <a:endParaRPr lang="en-US" sz="2000" b="1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المقاعد</a:t>
            </a:r>
            <a:endParaRPr lang="ar-EG" sz="2000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السبورات الذكية</a:t>
            </a:r>
            <a:endParaRPr lang="ar-EG" sz="2000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اللوحات والعروض</a:t>
            </a:r>
            <a:endParaRPr lang="ar-EG" sz="2000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الأجهزة والمعدات</a:t>
            </a:r>
            <a:endParaRPr lang="ar-EG" sz="2000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الجدران</a:t>
            </a:r>
            <a:endParaRPr lang="ar-EG" sz="2000" dirty="0"/>
          </a:p>
          <a:p>
            <a:pPr algn="r" rtl="1">
              <a:lnSpc>
                <a:spcPct val="150000"/>
              </a:lnSpc>
            </a:pPr>
            <a:r>
              <a:rPr lang="ar-SA" sz="2000" b="1" dirty="0"/>
              <a:t>الممتلكات المشتركة</a:t>
            </a:r>
            <a:endParaRPr lang="ar-EG" sz="2000" b="1" dirty="0"/>
          </a:p>
          <a:p>
            <a:pPr algn="r" rtl="1">
              <a:lnSpc>
                <a:spcPct val="150000"/>
              </a:lnSpc>
            </a:pPr>
            <a:r>
              <a:rPr lang="ar-EG" sz="2000" b="1" dirty="0"/>
              <a:t>عدم تقطيع الكتب والملازم والكراسات فى اآخر يوم فى الامتحانات.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07655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62128"/>
          </a:xfrm>
        </p:spPr>
        <p:txBody>
          <a:bodyPr/>
          <a:lstStyle/>
          <a:p>
            <a:pPr algn="r" rtl="1"/>
            <a:r>
              <a:rPr lang="ar-SA" dirty="0"/>
              <a:t>الإصلاح واستعادة ما </a:t>
            </a:r>
            <a:r>
              <a:rPr lang="ar-EG" dirty="0"/>
              <a:t>أفسدناه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98"/>
            <a:ext cx="6897190" cy="5638701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dirty="0"/>
              <a:t>هناك فرق بين أن تحصل على </a:t>
            </a:r>
            <a:r>
              <a:rPr lang="ar-EG" dirty="0"/>
              <a:t>نتائج أو عواقب تصرفاتنا</a:t>
            </a:r>
            <a:r>
              <a:rPr lang="en-US" dirty="0"/>
              <a:t> </a:t>
            </a:r>
            <a:r>
              <a:rPr lang="ar-EG" dirty="0"/>
              <a:t> </a:t>
            </a:r>
            <a:r>
              <a:rPr lang="ar-SA" dirty="0"/>
              <a:t>وبين أن تتحمل المسؤولية.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قد تحصل على </a:t>
            </a:r>
            <a:r>
              <a:rPr lang="ar-EG" dirty="0"/>
              <a:t>نتائج أو عواقب عن تصرفاتنا</a:t>
            </a:r>
            <a:r>
              <a:rPr lang="en-US" dirty="0"/>
              <a:t> </a:t>
            </a:r>
            <a:r>
              <a:rPr lang="ar-EG" dirty="0"/>
              <a:t> </a:t>
            </a:r>
            <a:r>
              <a:rPr lang="ar-SA" dirty="0"/>
              <a:t>لأن سلوك</a:t>
            </a:r>
            <a:r>
              <a:rPr lang="ar-EG" dirty="0"/>
              <a:t>ا إخترناه</a:t>
            </a:r>
            <a:r>
              <a:rPr lang="ar-SA" dirty="0"/>
              <a:t> كان مخالفًا.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لكن المسؤولية تعني أن تفهم أيضًا ما الذي حدث نتيجة لاختيارك.</a:t>
            </a:r>
            <a:endParaRPr lang="en-US" sz="20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إذا أتلفت شيئًا، قد تحتاج إلى إصلاحه.</a:t>
            </a:r>
            <a:endParaRPr lang="en-US" sz="20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إذا سببت ضررًا، قد تحتاج إلى القيام بشيء يساعد على إصلاح الموقف.</a:t>
            </a:r>
            <a:endParaRPr lang="en-US" sz="20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92D050"/>
                </a:solidFill>
              </a:rPr>
              <a:t>وإذا تأثرت الثقة بسبب سلوكك، فقد تحتاج إلى إعادة بنائها من خلال أفعالك.</a:t>
            </a:r>
            <a:endParaRPr lang="en-US" sz="20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dirty="0"/>
              <a:t>نحن لا نريد فقط أن تقول: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'أنا أخذت العقوبة وانتهى الأمر.'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dirty="0"/>
              <a:t>نريد أن تصل إلى مرحلة تقول فيها:</a:t>
            </a:r>
            <a:endParaRPr lang="en-US" dirty="0"/>
          </a:p>
          <a:p>
            <a:pPr algn="r" rtl="1">
              <a:lnSpc>
                <a:spcPct val="150000"/>
              </a:lnSpc>
            </a:pPr>
            <a:r>
              <a:rPr lang="ar-SA" b="1" dirty="0">
                <a:solidFill>
                  <a:srgbClr val="92D050"/>
                </a:solidFill>
              </a:rPr>
              <a:t>'أنا أفهم ما حدث، وأفهم تأثير اختياري، وأعرف ماذا أستطيع أن أفعل لأصلح ما حدث.'</a:t>
            </a:r>
            <a:endParaRPr lang="en-US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8710" y="1454430"/>
            <a:ext cx="4396341" cy="480190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/>
              <a:t>عندما نتسبب في ضرر: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نعترف</a:t>
            </a:r>
            <a:r>
              <a:rPr lang="ar-EG" sz="3600" dirty="0"/>
              <a:t> .. ونعتذر .. 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نُصلح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نُعيد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نبني الثقة من جديد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89752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14379"/>
          </a:xfrm>
        </p:spPr>
        <p:txBody>
          <a:bodyPr/>
          <a:lstStyle/>
          <a:p>
            <a:pPr algn="r" rtl="1"/>
            <a:r>
              <a:rPr lang="ar-SA" dirty="0"/>
              <a:t>المساحة الشخصية مهمة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71601"/>
            <a:ext cx="6453051" cy="5486398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ar-SA" sz="2000" dirty="0"/>
              <a:t>الاحترام لا يتعلق بالكلمات فقط.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000" dirty="0"/>
              <a:t>الاحترام يشمل أيضًا المساحة الشخصية والحدود الجسدية.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000" dirty="0"/>
              <a:t>كل شخص له مساحة شخصية يجب احترامها.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000" dirty="0"/>
              <a:t>لذلك لا نقوم بلمس الآخرين بطريقة غير مناسبة.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000" dirty="0"/>
              <a:t>ولا نمسك أيدي بعضنا.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ولا نقوم بأي تصرف جسدي يجعل شخصًا آخر غير مرتاح.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000" dirty="0"/>
              <a:t>يمكنك أن تكون ودودًا.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000" dirty="0"/>
              <a:t>يمكنك أن تستمتع مع أصدقائك.</a:t>
            </a:r>
            <a:endParaRPr lang="en-US" sz="2000" dirty="0"/>
          </a:p>
          <a:p>
            <a:pPr algn="r" rtl="1">
              <a:lnSpc>
                <a:spcPct val="150000"/>
              </a:lnSpc>
            </a:pPr>
            <a:r>
              <a:rPr lang="ar-SA" sz="2600" b="1" dirty="0">
                <a:solidFill>
                  <a:srgbClr val="92D050"/>
                </a:solidFill>
              </a:rPr>
              <a:t>لكن الصداقة والمرح يجب أن يظلا دائمًا داخل حدود الاحترام.</a:t>
            </a:r>
            <a:endParaRPr lang="en-US" sz="26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446" y="1267096"/>
            <a:ext cx="4846319" cy="5590903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sz="3600" b="1" dirty="0"/>
              <a:t>احترم حدود الآخرين.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لا ل</a:t>
            </a:r>
            <a:r>
              <a:rPr lang="ar-EG" sz="3600" dirty="0"/>
              <a:t>ل</a:t>
            </a:r>
            <a:r>
              <a:rPr lang="ar-SA" sz="3600" dirty="0"/>
              <a:t>مس </a:t>
            </a:r>
            <a:r>
              <a:rPr lang="ar-EG" sz="3600" dirty="0"/>
              <a:t>أو لوضع يدك على كتف زميلك</a:t>
            </a:r>
            <a:r>
              <a:rPr lang="ar-SA" sz="3600" dirty="0"/>
              <a:t>.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EG" sz="3600" dirty="0"/>
              <a:t>لا</a:t>
            </a:r>
            <a:r>
              <a:rPr lang="ar-SA" sz="3600" dirty="0"/>
              <a:t> إمساك بالأيدي.</a:t>
            </a:r>
            <a:endParaRPr lang="ar-EG" sz="3600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لا</a:t>
            </a:r>
            <a:r>
              <a:rPr lang="ar-EG" sz="3600" dirty="0"/>
              <a:t> تحاول رفع زميلك.</a:t>
            </a:r>
            <a:endParaRPr lang="en-US" sz="3600" b="1" dirty="0"/>
          </a:p>
          <a:p>
            <a:pPr algn="r" rtl="1">
              <a:lnSpc>
                <a:spcPct val="150000"/>
              </a:lnSpc>
            </a:pPr>
            <a:r>
              <a:rPr lang="ar-SA" sz="3600" dirty="0"/>
              <a:t>احترم المساحة الشخصية.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97358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8253"/>
          </a:xfrm>
        </p:spPr>
        <p:txBody>
          <a:bodyPr/>
          <a:lstStyle/>
          <a:p>
            <a:pPr algn="r" rtl="1"/>
            <a:r>
              <a:rPr lang="ar-SA" dirty="0"/>
              <a:t>الصور والرحلات والأنشطة الخاصة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40972"/>
            <a:ext cx="7119257" cy="561702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/>
              <a:t>خروجنا من الفصل لا يعني أن توقعات المدرسة تختفي.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في الرحلات، والاحتفالات، والأنشطة الخاصة، وأثناء التقاط الصور، نحن ما زلنا نمثل أنفسنا ومدرستنا.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لذلك ننتبه إلى طريقة وقوفنا، وحركاتنا، وإشاراتنا، وطريقة تقديم أنفسنا.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/>
              <a:t>يمكننا أن نستمتع.</a:t>
            </a:r>
            <a:r>
              <a:rPr lang="ar-EG" sz="2400" dirty="0"/>
              <a:t>   </a:t>
            </a:r>
            <a:r>
              <a:rPr lang="ar-SA" sz="2400" dirty="0"/>
              <a:t>يمكننا أن نضحك.</a:t>
            </a:r>
            <a:r>
              <a:rPr lang="ar-EG" sz="2400" dirty="0"/>
              <a:t>   </a:t>
            </a:r>
            <a:r>
              <a:rPr lang="ar-SA" sz="2400" dirty="0"/>
              <a:t>يمكننا أن نحتفل.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لكننا نفعل ذلك بطريقة مناسبة لمكاننا وللمناسبة ولبيئتنا المدرسية.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/>
              <a:t>وخاصة أثناء التصوير، ننتبه إلى وضع الجسم والإشارات</a:t>
            </a:r>
            <a:r>
              <a:rPr lang="ar-EG" sz="2400" dirty="0"/>
              <a:t> </a:t>
            </a:r>
            <a:r>
              <a:rPr lang="ar-SA" sz="2400" dirty="0"/>
              <a:t>والحركات التي نقوم بها</a:t>
            </a:r>
            <a:r>
              <a:rPr lang="ar-EG" sz="2400" dirty="0"/>
              <a:t> بالفم والأصابع</a:t>
            </a:r>
            <a:r>
              <a:rPr lang="ar-SA" sz="2400" dirty="0"/>
              <a:t> ، </a:t>
            </a:r>
            <a:r>
              <a:rPr lang="ar-SA" sz="2400" b="1" dirty="0">
                <a:solidFill>
                  <a:srgbClr val="92D050"/>
                </a:solidFill>
              </a:rPr>
              <a:t>ونحافظ على مظهر وسلوك لائقين.</a:t>
            </a:r>
            <a:endParaRPr lang="en-US" sz="24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0779" y="1507452"/>
            <a:ext cx="4652101" cy="5350548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/>
              <a:t>توقعات المدرسة ترافقنا في كل مكان.</a:t>
            </a:r>
            <a:endParaRPr lang="en-US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الرحلات </a:t>
            </a:r>
            <a:endParaRPr lang="ar-EG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الصور </a:t>
            </a:r>
            <a:endParaRPr lang="ar-EG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الاحتفالات </a:t>
            </a:r>
            <a:endParaRPr lang="ar-EG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الفعاليات</a:t>
            </a:r>
            <a:r>
              <a:rPr lang="ar-EG" sz="2800" b="1" dirty="0"/>
              <a:t> (الاحتفال بالأيام الخاصة)</a:t>
            </a:r>
            <a:endParaRPr lang="en-US" sz="2800" b="1" dirty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ar-EG" sz="3500" b="1" dirty="0">
                <a:solidFill>
                  <a:srgbClr val="92D050"/>
                </a:solidFill>
              </a:rPr>
              <a:t>شجعنا أن نختار أن نحتفظ بصورك ونرغب فى أن نشاركها ...</a:t>
            </a:r>
            <a:endParaRPr lang="en-US" sz="3500" b="1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35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335153"/>
            <a:ext cx="9404723" cy="788253"/>
          </a:xfrm>
        </p:spPr>
        <p:txBody>
          <a:bodyPr/>
          <a:lstStyle/>
          <a:p>
            <a:pPr algn="r" rtl="1"/>
            <a:r>
              <a:rPr lang="ar-SA" dirty="0"/>
              <a:t>الزي المدرسي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88274"/>
            <a:ext cx="6583680" cy="5969726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EG" sz="2400" dirty="0"/>
              <a:t>احرص على نظافة وهندمة الزى المرسى.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/>
              <a:t>ممنوع الكتابة على الزي المدرسي.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حتى في آخر يوم من ا</a:t>
            </a:r>
            <a:r>
              <a:rPr lang="ar-EG" sz="2400" dirty="0"/>
              <a:t>لا</a:t>
            </a:r>
            <a:r>
              <a:rPr lang="ar-SA" sz="2400" dirty="0"/>
              <a:t>متحانات.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نحن نعرف أن هذا اليوم مميز.ونعرف أنكم قد تريدون الاحتفال مع أصدقائكم وكتابة ذكريات لبعضكم.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dirty="0"/>
              <a:t>لكن الاحتفال لا يعني إتلاف الزي المدرسي.</a:t>
            </a:r>
            <a:endParaRPr lang="en-US" sz="2400" dirty="0"/>
          </a:p>
          <a:p>
            <a:pPr algn="r" rtl="1">
              <a:lnSpc>
                <a:spcPct val="150000"/>
              </a:lnSpc>
            </a:pPr>
            <a:r>
              <a:rPr lang="ar-SA" sz="2400" b="1" dirty="0">
                <a:solidFill>
                  <a:srgbClr val="92D050"/>
                </a:solidFill>
              </a:rPr>
              <a:t>يمكننا أن نحتفل بطرق كثيرة جميلة و</a:t>
            </a:r>
            <a:r>
              <a:rPr lang="ar-EG" sz="2400" b="1" dirty="0">
                <a:solidFill>
                  <a:srgbClr val="92D050"/>
                </a:solidFill>
              </a:rPr>
              <a:t>راقية</a:t>
            </a:r>
            <a:r>
              <a:rPr lang="ar-SA" sz="2400" b="1" dirty="0">
                <a:solidFill>
                  <a:srgbClr val="92D050"/>
                </a:solidFill>
              </a:rPr>
              <a:t> دون أن نكتب على الزي أو نفسده.</a:t>
            </a:r>
            <a:endParaRPr lang="en-US" sz="2400" b="1" dirty="0">
              <a:solidFill>
                <a:srgbClr val="92D05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400" dirty="0"/>
              <a:t>القاعدة واضحة، وهي تنطبق حتى في آخر يوم.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27817" y="1311509"/>
            <a:ext cx="4655875" cy="554649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/>
              <a:t>الزي المدرسي يمثلنا.</a:t>
            </a:r>
            <a:endParaRPr lang="ar-EG" sz="2800" b="1" dirty="0"/>
          </a:p>
          <a:p>
            <a:pPr algn="r" rtl="1">
              <a:lnSpc>
                <a:spcPct val="150000"/>
              </a:lnSpc>
            </a:pPr>
            <a:r>
              <a:rPr lang="ar-EG" sz="2800" b="1" dirty="0"/>
              <a:t>إحرص على إرتداء زياً نظيفاً كل يوم، وتعال مشرقاً نظيفاً مهندماً كل يوم.</a:t>
            </a:r>
            <a:endParaRPr lang="en-US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>
                <a:solidFill>
                  <a:srgbClr val="FFFF00"/>
                </a:solidFill>
              </a:rPr>
              <a:t>ممنوع الكتابة على الزي المدرسي.</a:t>
            </a:r>
            <a:endParaRPr lang="en-US" sz="2800" b="1" dirty="0">
              <a:solidFill>
                <a:srgbClr val="FFFF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حتى في آخر يوم </a:t>
            </a:r>
            <a:r>
              <a:rPr lang="ar-EG" sz="2800" b="1" dirty="0"/>
              <a:t>ال</a:t>
            </a:r>
            <a:r>
              <a:rPr lang="ar-SA" sz="2800" b="1" dirty="0"/>
              <a:t>امتحانات.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17508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00467"/>
            <a:ext cx="9404723" cy="722939"/>
          </a:xfrm>
        </p:spPr>
        <p:txBody>
          <a:bodyPr/>
          <a:lstStyle/>
          <a:p>
            <a:pPr algn="r" rtl="1"/>
            <a:r>
              <a:rPr lang="ar-SA" dirty="0"/>
              <a:t>الحركة داخل المدرسة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1384664"/>
            <a:ext cx="8281850" cy="5473336"/>
          </a:xfrm>
        </p:spPr>
        <p:txBody>
          <a:bodyPr>
            <a:noAutofit/>
          </a:bodyPr>
          <a:lstStyle/>
          <a:p>
            <a:pPr algn="r" rtl="1"/>
            <a:r>
              <a:rPr lang="ar-SA" sz="2800" dirty="0"/>
              <a:t>طريقة انتقالنا داخل المدرسة جزء من المسؤولية.</a:t>
            </a:r>
            <a:endParaRPr lang="en-US" sz="2800" dirty="0"/>
          </a:p>
          <a:p>
            <a:pPr algn="r" rtl="1"/>
            <a:r>
              <a:rPr lang="ar-SA" sz="2800" dirty="0"/>
              <a:t>نلتزم بالطوابير.</a:t>
            </a:r>
            <a:endParaRPr lang="en-US" sz="2800" dirty="0"/>
          </a:p>
          <a:p>
            <a:pPr algn="r" rtl="1"/>
            <a:r>
              <a:rPr lang="ar-SA" sz="2800" dirty="0"/>
              <a:t>نلتزم بإجراءات الفسحة.</a:t>
            </a:r>
            <a:endParaRPr lang="en-US" sz="2800" dirty="0"/>
          </a:p>
          <a:p>
            <a:pPr algn="r" rtl="1"/>
            <a:r>
              <a:rPr lang="ar-SA" sz="2800" dirty="0"/>
              <a:t>نلتزم بمواعيدنا.</a:t>
            </a:r>
            <a:endParaRPr lang="en-US" sz="2800" dirty="0"/>
          </a:p>
          <a:p>
            <a:pPr algn="r" rtl="1"/>
            <a:r>
              <a:rPr lang="ar-SA" sz="2800" dirty="0"/>
              <a:t>وعند الخروج، نلتزم بتنظيم البوابات والأتوبيسات.</a:t>
            </a:r>
            <a:endParaRPr lang="en-US" sz="2800" dirty="0"/>
          </a:p>
          <a:p>
            <a:pPr algn="r" rtl="1"/>
            <a:r>
              <a:rPr lang="ar-SA" sz="2800" dirty="0"/>
              <a:t>لا نتجمع بشكل غير ضروري عند البوابات.</a:t>
            </a:r>
            <a:endParaRPr lang="en-US" sz="2800" dirty="0"/>
          </a:p>
          <a:p>
            <a:pPr algn="r" rtl="1"/>
            <a:r>
              <a:rPr lang="ar-SA" sz="2800" dirty="0"/>
              <a:t>ولا نتدخل في حركة الأتوبيسات و</a:t>
            </a:r>
            <a:r>
              <a:rPr lang="ar-EG" sz="2800" b="1" dirty="0">
                <a:solidFill>
                  <a:srgbClr val="92D050"/>
                </a:solidFill>
              </a:rPr>
              <a:t>نلتزم</a:t>
            </a:r>
            <a:r>
              <a:rPr lang="ar-SA" sz="2800" b="1" dirty="0">
                <a:solidFill>
                  <a:srgbClr val="92D050"/>
                </a:solidFill>
              </a:rPr>
              <a:t> </a:t>
            </a:r>
            <a:r>
              <a:rPr lang="ar-EG" sz="2800" b="1" dirty="0">
                <a:solidFill>
                  <a:srgbClr val="92D050"/>
                </a:solidFill>
              </a:rPr>
              <a:t>ب</a:t>
            </a:r>
            <a:r>
              <a:rPr lang="ar-SA" sz="2800" b="1" dirty="0">
                <a:solidFill>
                  <a:srgbClr val="92D050"/>
                </a:solidFill>
              </a:rPr>
              <a:t>تنظيم خروج الطلاب</a:t>
            </a:r>
            <a:r>
              <a:rPr lang="ar-SA" sz="2800" dirty="0"/>
              <a:t>.</a:t>
            </a:r>
            <a:endParaRPr lang="en-US" sz="2800" dirty="0"/>
          </a:p>
          <a:p>
            <a:pPr algn="r" rtl="1"/>
            <a:r>
              <a:rPr lang="ar-SA" sz="2800" dirty="0"/>
              <a:t>عندما يتحرك عدد كبير من الطلاب في الوقت نفسه، فإن الالتزام بالنظام يجعل الحركة أكثر </a:t>
            </a:r>
            <a:r>
              <a:rPr lang="ar-SA" sz="2800" b="1" dirty="0">
                <a:solidFill>
                  <a:srgbClr val="92D050"/>
                </a:solidFill>
              </a:rPr>
              <a:t>أمانًا وهدوءًا</a:t>
            </a:r>
            <a:r>
              <a:rPr lang="ar-SA" sz="2800" dirty="0"/>
              <a:t>.</a:t>
            </a:r>
            <a:endParaRPr lang="en-US" sz="2800" dirty="0"/>
          </a:p>
          <a:p>
            <a:pPr algn="r" rtl="1"/>
            <a:r>
              <a:rPr lang="ar-SA" sz="2800" b="1" dirty="0"/>
              <a:t>النظام هنا ليس للسيطرة</a:t>
            </a:r>
            <a:r>
              <a:rPr lang="ar-EG" sz="2800" b="1" dirty="0"/>
              <a:t> أو التحكم</a:t>
            </a:r>
            <a:r>
              <a:rPr lang="ar-SA" sz="2800" b="1" dirty="0"/>
              <a:t>؛ </a:t>
            </a:r>
            <a:r>
              <a:rPr lang="ar-SA" sz="2800" b="1" dirty="0">
                <a:solidFill>
                  <a:srgbClr val="92D050"/>
                </a:solidFill>
              </a:rPr>
              <a:t>النظام لحمايتكم وحماية الآخرين.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25988" y="1384664"/>
            <a:ext cx="2873829" cy="4871674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800" b="1" dirty="0"/>
              <a:t>المسؤولية تشمل:</a:t>
            </a:r>
            <a:endParaRPr lang="en-US" sz="2800" b="1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الطوابير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إجراءات الفسحة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البوابات</a:t>
            </a:r>
            <a:endParaRPr lang="ar-EG" sz="2800" dirty="0"/>
          </a:p>
          <a:p>
            <a:pPr algn="r" rtl="1">
              <a:lnSpc>
                <a:spcPct val="150000"/>
              </a:lnSpc>
            </a:pPr>
            <a:r>
              <a:rPr lang="ar-SA" sz="2800" b="1" dirty="0"/>
              <a:t>الأتوبيسات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6728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289" y="322090"/>
            <a:ext cx="9404723" cy="722939"/>
          </a:xfrm>
        </p:spPr>
        <p:txBody>
          <a:bodyPr/>
          <a:lstStyle/>
          <a:p>
            <a:pPr algn="r" rtl="1"/>
            <a:r>
              <a:rPr lang="ar-SA" dirty="0"/>
              <a:t>السؤال الذي يسبق كل خيار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6571" y="1410788"/>
            <a:ext cx="5460275" cy="544721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4000" dirty="0"/>
              <a:t>يمكن لهذ</a:t>
            </a:r>
            <a:r>
              <a:rPr lang="ar-EG" sz="4000" dirty="0"/>
              <a:t>ه</a:t>
            </a:r>
            <a:r>
              <a:rPr lang="ar-SA" sz="4000" dirty="0"/>
              <a:t> ال</a:t>
            </a:r>
            <a:r>
              <a:rPr lang="ar-EG" sz="4000" dirty="0"/>
              <a:t>أسئلة</a:t>
            </a:r>
            <a:r>
              <a:rPr lang="ar-SA" sz="4000" dirty="0"/>
              <a:t> البسيط</a:t>
            </a:r>
            <a:r>
              <a:rPr lang="ar-EG" sz="4000" dirty="0"/>
              <a:t>ة</a:t>
            </a:r>
            <a:r>
              <a:rPr lang="ar-SA" sz="4000" dirty="0"/>
              <a:t> أن </a:t>
            </a:r>
            <a:r>
              <a:rPr lang="ar-EG" sz="4000" dirty="0"/>
              <a:t>ت</a:t>
            </a:r>
            <a:r>
              <a:rPr lang="ar-SA" sz="4000" dirty="0"/>
              <a:t>وجه العديد من القرارات.</a:t>
            </a:r>
            <a:endParaRPr lang="en-US" sz="4000" dirty="0"/>
          </a:p>
          <a:p>
            <a:pPr algn="ctr" rtl="1">
              <a:lnSpc>
                <a:spcPct val="150000"/>
              </a:lnSpc>
            </a:pPr>
            <a:r>
              <a:rPr lang="ar-SA" sz="4000" b="1" dirty="0">
                <a:solidFill>
                  <a:srgbClr val="92D050"/>
                </a:solidFill>
              </a:rPr>
              <a:t>فكّر قبل أن تتصرف.</a:t>
            </a:r>
            <a:endParaRPr lang="en-US" sz="4000" b="1" dirty="0">
              <a:solidFill>
                <a:srgbClr val="92D05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4000" b="1" dirty="0">
                <a:solidFill>
                  <a:srgbClr val="92D050"/>
                </a:solidFill>
              </a:rPr>
              <a:t>خياراتك تخصك أنت وحدك،</a:t>
            </a:r>
            <a:endParaRPr lang="en-US" sz="4000" b="1" dirty="0">
              <a:solidFill>
                <a:srgbClr val="92D050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SA" sz="4000" b="1" dirty="0">
                <a:solidFill>
                  <a:srgbClr val="92D050"/>
                </a:solidFill>
              </a:rPr>
              <a:t>لكن أثرها يمتد ليشمل الجميع.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49885" y="1507452"/>
            <a:ext cx="4010297" cy="5206857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/>
              <a:t>اسأل نفسك:</a:t>
            </a:r>
            <a:endParaRPr lang="en-US" sz="3200" dirty="0"/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3200" dirty="0"/>
              <a:t>هل هذا الأمر:</a:t>
            </a:r>
            <a:endParaRPr lang="en-US" sz="3200" dirty="0"/>
          </a:p>
          <a:p>
            <a:pPr algn="r" rtl="1">
              <a:lnSpc>
                <a:spcPct val="150000"/>
              </a:lnSpc>
            </a:pPr>
            <a:r>
              <a:rPr lang="ar-EG" sz="3200" dirty="0"/>
              <a:t>يعبر عن ال</a:t>
            </a:r>
            <a:r>
              <a:rPr lang="ar-SA" sz="3200" dirty="0"/>
              <a:t>احترام؟</a:t>
            </a:r>
            <a:endParaRPr lang="en-US" sz="3200" dirty="0"/>
          </a:p>
          <a:p>
            <a:pPr algn="r" rtl="1">
              <a:lnSpc>
                <a:spcPct val="150000"/>
              </a:lnSpc>
            </a:pPr>
            <a:r>
              <a:rPr lang="ar-SA" sz="3200" dirty="0"/>
              <a:t>آمن؟</a:t>
            </a:r>
            <a:endParaRPr lang="en-US" sz="3200" dirty="0"/>
          </a:p>
          <a:p>
            <a:pPr algn="r" rtl="1">
              <a:lnSpc>
                <a:spcPct val="150000"/>
              </a:lnSpc>
            </a:pPr>
            <a:r>
              <a:rPr lang="ar-SA" sz="3200" dirty="0"/>
              <a:t>يساعد على التعلم؟</a:t>
            </a:r>
            <a:endParaRPr lang="en-US" sz="3200" dirty="0"/>
          </a:p>
          <a:p>
            <a:pPr algn="r" rtl="1">
              <a:lnSpc>
                <a:spcPct val="150000"/>
              </a:lnSpc>
            </a:pPr>
            <a:r>
              <a:rPr lang="ar-SA" sz="3200" dirty="0"/>
              <a:t>يتيح للآخرين فرصة التعلم؟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41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/>
              <a:t>رسالة ختامية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98171"/>
            <a:ext cx="5930537" cy="515982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ar-SA" alt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لم نضع هذه التوقعات لأننا لا نثق بكم،</a:t>
            </a:r>
            <a:r>
              <a:rPr lang="ar-EG" alt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alt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بل </a:t>
            </a:r>
            <a:r>
              <a:rPr lang="ar-SA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وضعناها لأننا </a:t>
            </a:r>
            <a:r>
              <a:rPr lang="ar-EG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..</a:t>
            </a:r>
          </a:p>
          <a:p>
            <a:pPr algn="r" rtl="1">
              <a:lnSpc>
                <a:spcPct val="150000"/>
              </a:lnSpc>
            </a:pPr>
            <a:r>
              <a:rPr lang="ar-SA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نؤمن بأنكم قادرون على تحمل المسؤولية،</a:t>
            </a:r>
            <a:endParaRPr lang="ar-EG" altLang="en-US" sz="28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</a:pPr>
            <a:r>
              <a:rPr lang="ar-SA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ونؤمن بأنكم قادرون على اتخاذ خيارات صائبة،</a:t>
            </a:r>
            <a:endParaRPr lang="ar-EG" altLang="en-US" sz="28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</a:pPr>
            <a:r>
              <a:rPr lang="ar-SA" altLang="en-US" sz="28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ونؤمن بأنكم قادرون على المساعدة في بناء مجتمع مدرسي نستحقه جميعاً.</a:t>
            </a:r>
            <a:r>
              <a:rPr lang="en-US" altLang="en-US" sz="1600" b="1" dirty="0">
                <a:solidFill>
                  <a:srgbClr val="92D050"/>
                </a:solidFill>
              </a:rPr>
              <a:t> </a:t>
            </a:r>
            <a:endParaRPr lang="en-US" sz="2800" b="1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9177" y="1494389"/>
            <a:ext cx="5152264" cy="5363611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الثقة الحقيقية:</a:t>
            </a:r>
            <a:endParaRPr lang="ar-EG" altLang="en-US" sz="32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ضبط النفس</a:t>
            </a:r>
            <a:endParaRPr lang="ar-EG" altLang="en-US" sz="32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القوة الحقيقية:</a:t>
            </a:r>
            <a:endParaRPr lang="ar-EG" altLang="en-US" sz="32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معرفة متى تتحدث ومتى تستمع</a:t>
            </a:r>
            <a:endParaRPr lang="ar-EG" altLang="en-US" sz="32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النضج الحقيقي:</a:t>
            </a:r>
            <a:endParaRPr lang="ar-EG" altLang="en-US" sz="3200" b="1" dirty="0">
              <a:solidFill>
                <a:srgbClr val="92D05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altLang="en-US" sz="3200" b="1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إدراك أن أفعالك تؤثر على الآخرين</a:t>
            </a:r>
            <a:r>
              <a:rPr lang="en-US" altLang="en-US" sz="1400" b="1" dirty="0">
                <a:solidFill>
                  <a:srgbClr val="92D050"/>
                </a:solidFill>
              </a:rPr>
              <a:t> </a:t>
            </a:r>
            <a:endParaRPr lang="en-US" altLang="en-US" sz="24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49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2" t="28381" r="6101" b="29143"/>
          <a:stretch/>
        </p:blipFill>
        <p:spPr>
          <a:xfrm>
            <a:off x="5695405" y="285068"/>
            <a:ext cx="4611189" cy="2913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0" t="11338" r="2808" b="14219"/>
          <a:stretch/>
        </p:blipFill>
        <p:spPr>
          <a:xfrm>
            <a:off x="431074" y="454885"/>
            <a:ext cx="4598125" cy="59589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" b="12226"/>
          <a:stretch/>
        </p:blipFill>
        <p:spPr>
          <a:xfrm>
            <a:off x="5398194" y="3525813"/>
            <a:ext cx="2984923" cy="31839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" t="23524" r="6964" b="28842"/>
          <a:stretch/>
        </p:blipFill>
        <p:spPr>
          <a:xfrm>
            <a:off x="8641079" y="3742550"/>
            <a:ext cx="3331029" cy="235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88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6" t="12719" r="2067"/>
          <a:stretch/>
        </p:blipFill>
        <p:spPr>
          <a:xfrm>
            <a:off x="1227909" y="966651"/>
            <a:ext cx="9914708" cy="589134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3494" y="243713"/>
            <a:ext cx="9404723" cy="605373"/>
          </a:xfrm>
        </p:spPr>
        <p:txBody>
          <a:bodyPr/>
          <a:lstStyle/>
          <a:p>
            <a:pPr algn="r" rtl="1"/>
            <a:r>
              <a:rPr lang="ar-EG" dirty="0"/>
              <a:t>دعوة للتفكير والتأمل 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20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201</TotalTime>
  <Words>2595</Words>
  <Application>Microsoft Office PowerPoint</Application>
  <PresentationFormat>Widescreen</PresentationFormat>
  <Paragraphs>373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Ion</vt:lpstr>
      <vt:lpstr>توقعات السلوك والانضباط في  مرحلة ابتدائي كبير</vt:lpstr>
      <vt:lpstr>أهلاً بكم</vt:lpstr>
      <vt:lpstr>لماذا نحتاج إلى التوقعات؟</vt:lpstr>
      <vt:lpstr>لكل طالب حقوق </vt:lpstr>
      <vt:lpstr>الحقوق تأتي معها مسؤوليات</vt:lpstr>
      <vt:lpstr>مبادئنا الثلاثة الأساسية</vt:lpstr>
      <vt:lpstr>ما معنى الاحترام؟ وما الذي لا يعنيه؟</vt:lpstr>
      <vt:lpstr>الثقة الحقيقية</vt:lpstr>
      <vt:lpstr>مستويات السلوك</vt:lpstr>
      <vt:lpstr>المستوى الأول: سلوكيات بسيطة مرتبطة بالمرحلة العمرية</vt:lpstr>
      <vt:lpstr>عواقب السلوكيات البسيطة</vt:lpstr>
      <vt:lpstr>الأطعمة والأغراض الشخصية</vt:lpstr>
      <vt:lpstr>العواقب: الأغراض الشخصية</vt:lpstr>
      <vt:lpstr>المستوى الثاني: سلوك يؤثر في التعلم</vt:lpstr>
      <vt:lpstr>العواقب: تعطيل التعلم</vt:lpstr>
      <vt:lpstr>المستوى الثالث: السلوك الذى يعوزه إظهار الاحترام </vt:lpstr>
      <vt:lpstr>العواقب: السلوك الذى يعوزه إظهار الاحترام</vt:lpstr>
      <vt:lpstr>المستوى الرابع: السلوكيات الخطرة</vt:lpstr>
      <vt:lpstr>العواقب: السلوكيات الخطرة</vt:lpstr>
      <vt:lpstr>الاعتناء بمدرستنا </vt:lpstr>
      <vt:lpstr>الإصلاح واستعادة ما أفسدناه</vt:lpstr>
      <vt:lpstr>المساحة الشخصية مهمة</vt:lpstr>
      <vt:lpstr>الصور والرحلات والأنشطة الخاصة</vt:lpstr>
      <vt:lpstr>الزي المدرسي</vt:lpstr>
      <vt:lpstr>الحركة داخل المدرسة</vt:lpstr>
      <vt:lpstr>السؤال الذي يسبق كل خيار</vt:lpstr>
      <vt:lpstr>رسالة ختامية</vt:lpstr>
      <vt:lpstr>PowerPoint Presentation</vt:lpstr>
      <vt:lpstr>دعوة للتفكير والتأمل 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توقعات السلوك والانضباط في  مرحلة ابتدائي كبير</dc:title>
  <dc:creator>amany</dc:creator>
  <cp:lastModifiedBy>Hanan Helmy</cp:lastModifiedBy>
  <cp:revision>51</cp:revision>
  <dcterms:created xsi:type="dcterms:W3CDTF">2026-09-11T18:43:19Z</dcterms:created>
  <dcterms:modified xsi:type="dcterms:W3CDTF">2026-09-12T14:21:07Z</dcterms:modified>
</cp:coreProperties>
</file>